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43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537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195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525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208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563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41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202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3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726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89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F187D-B0A8-4C22-AF01-9F700D5375BD}" type="datetimeFigureOut">
              <a:rPr lang="pt-PT" smtClean="0"/>
              <a:t>24/01/2018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D98FF-B1DF-4693-8F08-0884503C59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450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Access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err="1" smtClean="0"/>
              <a:t>Bd</a:t>
            </a:r>
            <a:r>
              <a:rPr lang="pt-PT" dirty="0" smtClean="0"/>
              <a:t> </a:t>
            </a:r>
            <a:r>
              <a:rPr lang="pt-PT" dirty="0" err="1" smtClean="0"/>
              <a:t>TransTic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883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Estrutura da Informação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422564" y="1484333"/>
            <a:ext cx="109897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PT" dirty="0" err="1"/>
              <a:t>Bd</a:t>
            </a:r>
            <a:r>
              <a:rPr lang="pt-PT" dirty="0"/>
              <a:t> </a:t>
            </a:r>
            <a:r>
              <a:rPr lang="pt-PT" dirty="0" err="1" smtClean="0"/>
              <a:t>TrasTic</a:t>
            </a:r>
            <a:r>
              <a:rPr lang="pt-PT" dirty="0" smtClean="0"/>
              <a:t> </a:t>
            </a:r>
            <a:r>
              <a:rPr lang="pt-P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uma empresa de importação de mercadorias que </a:t>
            </a:r>
            <a:r>
              <a:rPr lang="pt-PT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efectua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as suas compras através de contratos.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Cada contrato, identificado por um número, é firmado com um dado fornecedor e diz respeito a várias mercadorias, as quais são identificadas através de um código. Do contrato consta também a data de assinatura, o prazo de validade, a moeda e o valor.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fixado no contrato o preço unitário de compra de cada mercadoria, bem como a quantidade comprada que é especificada numa unidade de medida. Esta unidade de medida é sempre a mesma para cada mercadoria, independentemente do contrato.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necessário guardar informação (nome, endereço, telefone e fax) sobre os vários fornecedores que são identificados por um código. É também necessário guardar, para cada mercadoria, informação sobre os fornecedores que a podem fornecer.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P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mercadorias envolvidas num contrato são todas enviadas num único transporte (identificado por um número). Para cada transporte é necessário conhecer o navio, a data prevista de partida e a data prevista de chegada.</a:t>
            </a:r>
            <a:endParaRPr lang="pt-P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6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Tabelas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713509" y="1813995"/>
            <a:ext cx="10515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065" algn="just">
              <a:spcBef>
                <a:spcPts val="605"/>
              </a:spcBef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Tabelas são linhas e colunas que contêm dados. 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Cada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coluna de uma tabela é denominada campo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Os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campos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contêm tipos específicos de informações, como nome, sobrenome ou ano de nascimento. 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Cada linha é dividida em células que contêm uma única parte de um dado. Uma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linha horizontal de células é denominada um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t-B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exibir os dados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uma tabela, devemos abrir em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modo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Folha de dados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criar campos numa tabela</a:t>
            </a: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devemos abrir a tabela em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modo de estrutura</a:t>
            </a: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065" algn="just">
              <a:spcBef>
                <a:spcPts val="605"/>
              </a:spcBef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Campos separam os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diferentes tipos de dados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Ao criar uma tabela, aos campos são atribuídos os tipos de dados que eles poderão conter.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065" algn="just">
              <a:spcBef>
                <a:spcPts val="605"/>
              </a:spcBef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criar uma tabela, execute os seguintes passos.</a:t>
            </a:r>
          </a:p>
          <a:p>
            <a:pPr marL="742950" lvl="1" indent="-285750">
              <a:spcBef>
                <a:spcPts val="590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596265" algn="l"/>
                <a:tab pos="596900" algn="l"/>
              </a:tabLs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 a janela da Base de Dados aberta, certifique-se que esta no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separador Criar &gt; grupo</a:t>
            </a:r>
            <a:r>
              <a:rPr lang="pt-PT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Tabelas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42950" lvl="1" indent="-285750">
              <a:spcBef>
                <a:spcPts val="60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596265" algn="l"/>
                <a:tab pos="596900" algn="l"/>
              </a:tabLs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Clique sobre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Design da Tabela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PT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  <a:t>Definição de Campos Chave e Índices</a:t>
            </a:r>
            <a:b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702733" y="895449"/>
            <a:ext cx="10515600" cy="4929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065">
              <a:spcBef>
                <a:spcPts val="5"/>
              </a:spcBef>
              <a:spcAft>
                <a:spcPts val="0"/>
              </a:spcAft>
            </a:pPr>
            <a:r>
              <a:rPr lang="pt-PT" sz="2800" b="1" dirty="0">
                <a:latin typeface="Arial" panose="020B0604020202020204" pitchFamily="34" charset="0"/>
                <a:ea typeface="Arial" panose="020B0604020202020204" pitchFamily="34" charset="0"/>
              </a:rPr>
              <a:t>Chave primária</a:t>
            </a:r>
          </a:p>
          <a:p>
            <a:pPr marL="139065" marR="238760" algn="just">
              <a:lnSpc>
                <a:spcPct val="130000"/>
              </a:lnSpc>
              <a:spcBef>
                <a:spcPts val="980"/>
              </a:spcBef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Quando colocamos um campo como chave primária de uma tabela o mesmo será automaticamente classificado, facilitando a localização do registo. A Chave primária pode ser um único campo ou vários campos. Os campos </a:t>
            </a:r>
            <a:r>
              <a:rPr lang="pt-P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Memorando</a:t>
            </a:r>
            <a:r>
              <a:rPr lang="pt-P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PT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Ole</a:t>
            </a:r>
            <a:r>
              <a:rPr lang="pt-P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Objeto, </a:t>
            </a:r>
            <a:r>
              <a:rPr lang="pt-PT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Hyperlink</a:t>
            </a:r>
            <a:r>
              <a:rPr lang="pt-P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Anexo e Calculado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podem ser considerados como chave primária.</a:t>
            </a:r>
          </a:p>
          <a:p>
            <a:pPr>
              <a:spcBef>
                <a:spcPts val="45"/>
              </a:spcBef>
              <a:spcAft>
                <a:spcPts val="0"/>
              </a:spcAft>
            </a:pP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065">
              <a:spcBef>
                <a:spcPts val="60"/>
              </a:spcBef>
              <a:spcAft>
                <a:spcPts val="0"/>
              </a:spcAft>
            </a:pPr>
            <a:r>
              <a:rPr lang="pt-PT" sz="2800" b="1" dirty="0">
                <a:latin typeface="Arial" panose="020B0604020202020204" pitchFamily="34" charset="0"/>
                <a:ea typeface="Arial" panose="020B0604020202020204" pitchFamily="34" charset="0"/>
              </a:rPr>
              <a:t>Chave Primária</a:t>
            </a:r>
          </a:p>
          <a:p>
            <a:pPr marL="139065" marR="244475" algn="just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</a:pPr>
            <a:r>
              <a:rPr lang="pt-PT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Definimos um campo como chave sempre que o mesmo for responsável pela identificação do registo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Um campo chave é automaticamente indexado e </a:t>
            </a:r>
            <a:r>
              <a:rPr lang="pt-PT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aceita duplicidade de dados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assim temos uma referência para cada produto, uma matrícula para cada funcionário e assim por diante.</a:t>
            </a:r>
          </a:p>
          <a:p>
            <a:pPr marL="139065">
              <a:spcBef>
                <a:spcPts val="600"/>
              </a:spcBef>
              <a:spcAft>
                <a:spcPts val="0"/>
              </a:spcAf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Os tipos de campos que geralmente são usados como chave são: </a:t>
            </a:r>
            <a:r>
              <a:rPr lang="pt-PT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Texto, Número, Moeda e Data/Hora</a:t>
            </a:r>
            <a:r>
              <a:rPr lang="pt-P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P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01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Relacionamentos e Associações</a:t>
            </a:r>
            <a:br>
              <a:rPr lang="pt-PT" b="1" dirty="0"/>
            </a:b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50616"/>
              </p:ext>
            </p:extLst>
          </p:nvPr>
        </p:nvGraphicFramePr>
        <p:xfrm>
          <a:off x="3162077" y="4006143"/>
          <a:ext cx="5699125" cy="1021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9325">
                  <a:extLst>
                    <a:ext uri="{9D8B030D-6E8A-4147-A177-3AD203B41FA5}">
                      <a16:colId xmlns:a16="http://schemas.microsoft.com/office/drawing/2014/main" val="4065714529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27658107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756712627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237322183"/>
                    </a:ext>
                  </a:extLst>
                </a:gridCol>
                <a:gridCol w="950595">
                  <a:extLst>
                    <a:ext uri="{9D8B030D-6E8A-4147-A177-3AD203B41FA5}">
                      <a16:colId xmlns:a16="http://schemas.microsoft.com/office/drawing/2014/main" val="23728064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906724310"/>
                    </a:ext>
                  </a:extLst>
                </a:gridCol>
              </a:tblGrid>
              <a:tr h="145415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Referência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Descrição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Quantidade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Fornecedor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Telefone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Contato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869349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001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Calça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Taco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222-2222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Ana Cristina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57449368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Camisa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Taco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222-2222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Ana Cristina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105282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Bermuda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Nike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333-3333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José Carlos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805229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004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Sapato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40</a:t>
                      </a:r>
                      <a:endParaRPr lang="pt-P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MR. Cat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444-4444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Daniel Andrade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1900556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005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Cinto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50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MR. Cat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444-4444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Daniel Andrade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5181592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006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Tênis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60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Nike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333-3333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José Carlos</a:t>
                      </a:r>
                      <a:endParaRPr lang="pt-P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8829794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136218"/>
              </p:ext>
            </p:extLst>
          </p:nvPr>
        </p:nvGraphicFramePr>
        <p:xfrm>
          <a:off x="2774093" y="5281049"/>
          <a:ext cx="6475095" cy="12153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1682377148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47825521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3756399769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005877765"/>
                    </a:ext>
                  </a:extLst>
                </a:gridCol>
                <a:gridCol w="607695">
                  <a:extLst>
                    <a:ext uri="{9D8B030D-6E8A-4147-A177-3AD203B41FA5}">
                      <a16:colId xmlns:a16="http://schemas.microsoft.com/office/drawing/2014/main" val="3847259297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2448587152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3381873096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16485065"/>
                    </a:ext>
                  </a:extLst>
                </a:gridCol>
                <a:gridCol w="631190">
                  <a:extLst>
                    <a:ext uri="{9D8B030D-6E8A-4147-A177-3AD203B41FA5}">
                      <a16:colId xmlns:a16="http://schemas.microsoft.com/office/drawing/2014/main" val="2454487305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331448824"/>
                    </a:ext>
                  </a:extLst>
                </a:gridCol>
              </a:tblGrid>
              <a:tr h="299085">
                <a:tc>
                  <a:txBody>
                    <a:bodyPr/>
                    <a:lstStyle/>
                    <a:p>
                      <a:pPr marL="62230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Referência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325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Descrição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27305" algn="ctr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Qt.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CodForn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7"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35255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255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CodForn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Fornecedor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81280" algn="r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Telefone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9555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Contato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9453202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4381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001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Calça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F011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F011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Taco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89535" algn="r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222-2222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Ana Cristina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71714898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Camisa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F011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Nike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8953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333-3333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José Carlos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645106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Bermuda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MR. Cat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8953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444-4444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Daniel José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0246128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004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Sapato</a:t>
                      </a:r>
                      <a:endParaRPr lang="pt-P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647080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005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Cinto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50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F013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7165964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006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Tênis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marR="768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60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F012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5776168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3503" y="1177544"/>
            <a:ext cx="105944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Necessidade de relacionar e associar tabelas</a:t>
            </a:r>
            <a:endParaRPr kumimoji="0" lang="pt-PT" alt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Vejamos o exemplo a seguir.</a:t>
            </a:r>
            <a:endParaRPr kumimoji="0" lang="pt-PT" alt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Para cada produto registado é necessário repetir as informações do fornecedor, assim perdemos tempo e a tabela é alimentada com dados 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redundantes</a:t>
            </a: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Para solucionar o problema poderíamos organizar o dados em duas tabelas, uma com produtos e outra com os fornecedores. </a:t>
            </a: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Entre as duas tabelas existiria uma informação comum que viabilizaria o relacionamento e a associação entre ambas</a:t>
            </a: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Veja o exemplo abaixo.</a:t>
            </a:r>
            <a:endParaRPr kumimoji="0" lang="pt-PT" alt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informação </a:t>
            </a:r>
            <a:r>
              <a:rPr kumimoji="0" lang="pt-PT" alt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CodForn</a:t>
            </a:r>
            <a:r>
              <a:rPr kumimoji="0" lang="pt-PT" alt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é comum as duas tabelas e assim sabemos qual o fornecedor de cada produto.</a:t>
            </a:r>
            <a:endParaRPr kumimoji="0" lang="pt-PT" alt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0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  <a:t>Regras Básicas para </a:t>
            </a:r>
            <a:r>
              <a:rPr lang="pt-PT" b="1" i="1" dirty="0" smtClean="0">
                <a:latin typeface="Arial" panose="020B0604020202020204" pitchFamily="34" charset="0"/>
                <a:ea typeface="Arial" panose="020B0604020202020204" pitchFamily="34" charset="0"/>
              </a:rPr>
              <a:t>Relacionamento</a:t>
            </a:r>
            <a: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1117600" y="1690688"/>
            <a:ext cx="9956800" cy="317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065">
              <a:spcBef>
                <a:spcPts val="585"/>
              </a:spcBef>
              <a:spcAft>
                <a:spcPts val="0"/>
              </a:spcAft>
            </a:pPr>
            <a:r>
              <a:rPr lang="pt-P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Para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os relacionamentos e as associações entre tabelas sejam possíveis, é necessário que algumas regras sejam obedecidas. </a:t>
            </a:r>
            <a:endParaRPr lang="pt-PT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065">
              <a:spcBef>
                <a:spcPts val="585"/>
              </a:spcBef>
              <a:spcAft>
                <a:spcPts val="0"/>
              </a:spcAft>
            </a:pPr>
            <a:r>
              <a:rPr lang="pt-P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Para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seja possível o relacionamento entre duas ou mais tabelas é necessário </a:t>
            </a:r>
            <a:r>
              <a:rPr lang="pt-PT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 haja uma informação comum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cada par de tabelas que se quer relacionar ou</a:t>
            </a:r>
            <a:r>
              <a:rPr lang="pt-PT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associar;</a:t>
            </a:r>
            <a:endParaRPr lang="pt-P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4665" lvl="0" indent="-342900">
              <a:lnSpc>
                <a:spcPct val="151000"/>
              </a:lnSpc>
              <a:spcBef>
                <a:spcPts val="610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lphaLcParenR"/>
              <a:tabLst>
                <a:tab pos="368300" algn="l"/>
              </a:tabLs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campo comum tem que ser do mesmo tipo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ou de tipos compatíveis. </a:t>
            </a:r>
            <a:endParaRPr lang="pt-PT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4665" lvl="0" indent="-342900">
              <a:lnSpc>
                <a:spcPct val="151000"/>
              </a:lnSpc>
              <a:spcBef>
                <a:spcPts val="610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lphaLcParenR"/>
              <a:tabLst>
                <a:tab pos="368300" algn="l"/>
              </a:tabLst>
            </a:pPr>
            <a:r>
              <a:rPr lang="pt-P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campo comum deve ter o mesmo conteúdo e</a:t>
            </a:r>
            <a:r>
              <a:rPr lang="pt-PT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propriedades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pt-P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0030" lvl="0" indent="-342900" algn="just">
              <a:spcBef>
                <a:spcPts val="60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lphaLcParenR"/>
              <a:tabLst>
                <a:tab pos="368300" algn="l"/>
              </a:tabLst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Numa tabela o campo comum costuma ser chave e na outra pode ser ou não. Deste modo, estabelece-se o tipo do relacionamento: um-para-um, um-para-muitos ou indeterminado (quando o campo comum não é chave em nenhuma das</a:t>
            </a:r>
            <a:r>
              <a:rPr lang="pt-PT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tabelas</a:t>
            </a:r>
            <a:r>
              <a:rPr lang="pt-P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pt-P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6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>
            <a:normAutofit fontScale="90000"/>
          </a:bodyPr>
          <a:lstStyle/>
          <a:p>
            <a:r>
              <a:rPr lang="pt-PT" b="1" i="1" dirty="0"/>
              <a:t>Integridade </a:t>
            </a:r>
            <a:r>
              <a:rPr lang="pt-PT" b="1" i="1" dirty="0" smtClean="0"/>
              <a:t>Referencial</a:t>
            </a:r>
            <a: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pt-PT" b="1" i="1" dirty="0"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6018413" y="390063"/>
            <a:ext cx="563787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i="1" dirty="0"/>
              <a:t>Impor Integridade Referencial</a:t>
            </a:r>
          </a:p>
          <a:p>
            <a:r>
              <a:rPr lang="pt-PT" dirty="0"/>
              <a:t>Quando um campo é arrastado de uma tabela para outra, a tabela </a:t>
            </a:r>
            <a:r>
              <a:rPr lang="pt-PT" b="1" dirty="0"/>
              <a:t>de onde </a:t>
            </a:r>
            <a:r>
              <a:rPr lang="pt-PT" dirty="0"/>
              <a:t>o campo é arrastado é considerada a </a:t>
            </a:r>
            <a:r>
              <a:rPr lang="pt-PT" b="1" dirty="0"/>
              <a:t>mais importante </a:t>
            </a:r>
            <a:r>
              <a:rPr lang="pt-PT" dirty="0"/>
              <a:t>que a </a:t>
            </a:r>
            <a:r>
              <a:rPr lang="pt-PT" dirty="0" smtClean="0"/>
              <a:t>outra, </a:t>
            </a:r>
            <a:r>
              <a:rPr lang="pt-PT" dirty="0"/>
              <a:t>com a qual se está a relacionar, isto é, só poderão existir dados na tabela ―</a:t>
            </a:r>
            <a:r>
              <a:rPr lang="pt-PT" i="1" dirty="0" smtClean="0"/>
              <a:t>secundária</a:t>
            </a:r>
            <a:r>
              <a:rPr lang="pt-PT" dirty="0"/>
              <a:t> </a:t>
            </a:r>
            <a:r>
              <a:rPr lang="pt-PT" dirty="0" smtClean="0"/>
              <a:t>(</a:t>
            </a:r>
            <a:r>
              <a:rPr lang="pt-PT" dirty="0" err="1" smtClean="0"/>
              <a:t>CabFactura</a:t>
            </a:r>
            <a:r>
              <a:rPr lang="pt-PT" dirty="0" smtClean="0"/>
              <a:t>) </a:t>
            </a:r>
            <a:r>
              <a:rPr lang="pt-PT" dirty="0"/>
              <a:t>se houver um registo correspondente na tabela ―</a:t>
            </a:r>
            <a:r>
              <a:rPr lang="pt-PT" i="1" dirty="0" smtClean="0"/>
              <a:t>principal </a:t>
            </a:r>
            <a:r>
              <a:rPr lang="pt-PT" dirty="0" smtClean="0"/>
              <a:t>(Cliente), </a:t>
            </a:r>
            <a:r>
              <a:rPr lang="pt-PT" dirty="0"/>
              <a:t>assim determina-se qual a tabela mãe e qual a tabela filha.</a:t>
            </a:r>
          </a:p>
          <a:p>
            <a:r>
              <a:rPr lang="pt-PT" dirty="0"/>
              <a:t>Se  for  selecionada  a  caixa  ―Impor  Integridade  </a:t>
            </a:r>
            <a:r>
              <a:rPr lang="pt-PT" dirty="0" smtClean="0"/>
              <a:t>Referencial,  </a:t>
            </a:r>
            <a:r>
              <a:rPr lang="pt-PT" dirty="0"/>
              <a:t>determina-se  a  hierarquia  de  alimentação  de  entre  as tabelas, assim, </a:t>
            </a:r>
            <a:r>
              <a:rPr lang="pt-PT" b="1" dirty="0"/>
              <a:t>somente poderão ser inseridos dados na tabela filha a partir do momento em que exista um registo relacionado na tabela mãe</a:t>
            </a:r>
            <a:r>
              <a:rPr lang="pt-PT" dirty="0"/>
              <a:t>.</a:t>
            </a:r>
          </a:p>
          <a:p>
            <a:r>
              <a:rPr lang="pt-PT" dirty="0"/>
              <a:t>O Relacionamento poderá ser de três formas: </a:t>
            </a:r>
            <a:r>
              <a:rPr lang="pt-PT" i="1" dirty="0"/>
              <a:t>Um para UM e Um para Vários</a:t>
            </a:r>
            <a:r>
              <a:rPr lang="pt-PT" dirty="0"/>
              <a:t>.</a:t>
            </a:r>
          </a:p>
          <a:p>
            <a:pPr lvl="0"/>
            <a:r>
              <a:rPr lang="pt-PT" b="1" dirty="0"/>
              <a:t>Um para UM </a:t>
            </a:r>
            <a:r>
              <a:rPr lang="pt-PT" dirty="0"/>
              <a:t>– Na tabela filha somente poderá existir um registo relacionado a um registo da tabela mãe.</a:t>
            </a:r>
          </a:p>
          <a:p>
            <a:pPr lvl="0"/>
            <a:r>
              <a:rPr lang="pt-PT" b="1" dirty="0"/>
              <a:t>Um para Vários </a:t>
            </a:r>
            <a:r>
              <a:rPr lang="pt-PT" dirty="0"/>
              <a:t>– Na tabela filha poderão existir vários registos relacionados a um registo da tabela mãe.</a:t>
            </a:r>
          </a:p>
          <a:p>
            <a:pPr lvl="0"/>
            <a:r>
              <a:rPr lang="pt-PT" b="1" dirty="0"/>
              <a:t>Indeterminado — </a:t>
            </a:r>
            <a:r>
              <a:rPr lang="pt-PT" dirty="0"/>
              <a:t>Quando o campo não é chave primária em nenhuma das duas tabelas.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43" y="1947588"/>
            <a:ext cx="4111596" cy="302091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38200" y="1639978"/>
            <a:ext cx="1286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tabela mãe 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55558" y="2762196"/>
            <a:ext cx="1231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tabela filha</a:t>
            </a:r>
          </a:p>
        </p:txBody>
      </p:sp>
      <p:sp>
        <p:nvSpPr>
          <p:cNvPr id="7" name="Retângulo 6"/>
          <p:cNvSpPr/>
          <p:nvPr/>
        </p:nvSpPr>
        <p:spPr>
          <a:xfrm>
            <a:off x="3172926" y="4791598"/>
            <a:ext cx="2005904" cy="1507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Para registar um </a:t>
            </a:r>
            <a:r>
              <a:rPr lang="pt-PT" dirty="0" err="1" smtClean="0"/>
              <a:t>nCliente</a:t>
            </a:r>
            <a:r>
              <a:rPr lang="pt-PT" dirty="0" smtClean="0"/>
              <a:t> ele tem que existir na tabela Cliente (Tabela Mãe)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1081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183" y="128059"/>
            <a:ext cx="10515600" cy="781115"/>
          </a:xfrm>
        </p:spPr>
        <p:txBody>
          <a:bodyPr/>
          <a:lstStyle/>
          <a:p>
            <a:r>
              <a:rPr lang="pt-PT" dirty="0" err="1" smtClean="0"/>
              <a:t>Bd</a:t>
            </a:r>
            <a:r>
              <a:rPr lang="pt-PT" dirty="0" smtClean="0"/>
              <a:t> </a:t>
            </a:r>
            <a:r>
              <a:rPr lang="pt-PT" dirty="0" err="1"/>
              <a:t>T</a:t>
            </a:r>
            <a:r>
              <a:rPr lang="pt-PT" dirty="0" err="1" smtClean="0"/>
              <a:t>ransTic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533" y="4563005"/>
            <a:ext cx="3394076" cy="2001439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48887" y="5320145"/>
            <a:ext cx="574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Impor integridade referencial em todos os relacionamentos</a:t>
            </a: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214" y="984451"/>
            <a:ext cx="749617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482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634</Words>
  <Application>Microsoft Office PowerPoint</Application>
  <PresentationFormat>Ecrã Panorâmico</PresentationFormat>
  <Paragraphs>165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Access</vt:lpstr>
      <vt:lpstr>Estrutura da Informação </vt:lpstr>
      <vt:lpstr>Tabelas</vt:lpstr>
      <vt:lpstr>Definição de Campos Chave e Índices </vt:lpstr>
      <vt:lpstr>Relacionamentos e Associações </vt:lpstr>
      <vt:lpstr>Regras Básicas para Relacionamento </vt:lpstr>
      <vt:lpstr>Integridade Referencial </vt:lpstr>
      <vt:lpstr>Bd TransTic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esteves</dc:creator>
  <cp:lastModifiedBy>Carlos esteves</cp:lastModifiedBy>
  <cp:revision>8</cp:revision>
  <dcterms:created xsi:type="dcterms:W3CDTF">2018-01-24T14:14:49Z</dcterms:created>
  <dcterms:modified xsi:type="dcterms:W3CDTF">2018-01-24T14:56:39Z</dcterms:modified>
</cp:coreProperties>
</file>