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Destaqu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em Estilo, Sem Grelh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21-09-2015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21-09-2015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21-09-2015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21-09-2015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21-09-2015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21-09-2015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21-09-2015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21-09-2015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21-09-2015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21-09-2015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21-09-2015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21-09-2015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ourceforge.net/projects/lazarus/files/Lazarus%20Windows%2032%20bits/Lazarus%201.4.2/lazarus-1.4.2-fpc-2.6.4-win32.exe/downloa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562074"/>
          </a:xfrm>
        </p:spPr>
        <p:txBody>
          <a:bodyPr>
            <a:noAutofit/>
          </a:bodyPr>
          <a:lstStyle/>
          <a:p>
            <a:r>
              <a:rPr lang="pt-PT" sz="3600" b="1" dirty="0"/>
              <a:t>Computadores vs. Programas </a:t>
            </a:r>
            <a:r>
              <a:rPr lang="pt-PT" sz="3600" b="1" dirty="0" smtClean="0"/>
              <a:t>/ </a:t>
            </a:r>
            <a:r>
              <a:rPr lang="pt-PT" sz="3600" b="1" dirty="0"/>
              <a:t>Algoritmos</a:t>
            </a:r>
            <a:r>
              <a:rPr lang="pt-PT" sz="3600" dirty="0"/>
              <a:t/>
            </a:r>
            <a:br>
              <a:rPr lang="pt-PT" sz="3600" dirty="0"/>
            </a:b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PT" b="1" dirty="0" smtClean="0"/>
              <a:t>Computadores </a:t>
            </a:r>
            <a:r>
              <a:rPr lang="pt-PT" b="1" dirty="0"/>
              <a:t>vs. Programas -&gt; Algoritmos</a:t>
            </a:r>
            <a:endParaRPr lang="pt-PT" dirty="0"/>
          </a:p>
          <a:p>
            <a:pPr algn="just"/>
            <a:r>
              <a:rPr lang="pt-PT" dirty="0"/>
              <a:t>O tratamento de problemas </a:t>
            </a:r>
            <a:r>
              <a:rPr lang="pt-PT" dirty="0" smtClean="0"/>
              <a:t>através do computador </a:t>
            </a:r>
            <a:r>
              <a:rPr lang="pt-PT" dirty="0"/>
              <a:t>geralmente envolve uma grande quantidade de dados, e são em geral de natureza simples com grande volume de dados (área de processamento de dados) ou de natureza complexa que envolvem poucos dados (área de processamento científico). </a:t>
            </a:r>
          </a:p>
          <a:p>
            <a:pPr algn="just"/>
            <a:r>
              <a:rPr lang="pt-PT" dirty="0"/>
              <a:t>Como solucionar problemas utilizando o computador? </a:t>
            </a:r>
          </a:p>
          <a:p>
            <a:pPr lvl="0" algn="just"/>
            <a:r>
              <a:rPr lang="pt-PT" dirty="0"/>
              <a:t>Criação de uma sequência de passos (operações) que, quando executados, </a:t>
            </a:r>
            <a:r>
              <a:rPr lang="pt-PT" dirty="0" smtClean="0"/>
              <a:t>produzem um </a:t>
            </a:r>
            <a:r>
              <a:rPr lang="pt-PT" dirty="0"/>
              <a:t>resultado do problema (Algoritmo). </a:t>
            </a:r>
          </a:p>
          <a:p>
            <a:pPr lvl="0" algn="just"/>
            <a:r>
              <a:rPr lang="pt-PT" dirty="0"/>
              <a:t>Execução da sequência de passos mencionada acima. </a:t>
            </a:r>
          </a:p>
          <a:p>
            <a:pPr marL="0" indent="0" algn="just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38013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624924"/>
              </p:ext>
            </p:extLst>
          </p:nvPr>
        </p:nvGraphicFramePr>
        <p:xfrm>
          <a:off x="251520" y="188641"/>
          <a:ext cx="8568952" cy="638353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284476"/>
                <a:gridCol w="4284476"/>
              </a:tblGrid>
              <a:tr h="713237">
                <a:tc gridSpan="2">
                  <a:txBody>
                    <a:bodyPr/>
                    <a:lstStyle/>
                    <a:p>
                      <a:pPr algn="ctr"/>
                      <a:r>
                        <a:rPr lang="pt-PT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Representação de Algoritmos: </a:t>
                      </a:r>
                      <a:r>
                        <a:rPr lang="pt-PT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Pseudo-Linguagem</a:t>
                      </a:r>
                      <a:endParaRPr lang="pt-PT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P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Algoritmos podem ser representados de duas maneiras: </a:t>
                      </a: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  <a:tr h="624083">
                <a:tc>
                  <a:txBody>
                    <a:bodyPr/>
                    <a:lstStyle/>
                    <a:p>
                      <a:pPr algn="ctr"/>
                      <a:r>
                        <a:rPr lang="pt-P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a) uma mais próxima (entendida) pelas pessoas </a:t>
                      </a:r>
                      <a:endParaRPr lang="pt-PT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b) uma entendida pelo computador </a:t>
                      </a:r>
                    </a:p>
                    <a:p>
                      <a:pPr algn="ctr"/>
                      <a:endParaRPr lang="pt-PT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298723">
                <a:tc>
                  <a:txBody>
                    <a:bodyPr/>
                    <a:lstStyle/>
                    <a:p>
                      <a:pPr algn="ctr"/>
                      <a:r>
                        <a:rPr lang="pt-PT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Uma </a:t>
                      </a:r>
                      <a:r>
                        <a:rPr lang="pt-PT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pseudo-linguagem</a:t>
                      </a:r>
                      <a:r>
                        <a:rPr lang="pt-PT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possui as seguintes características: </a:t>
                      </a:r>
                    </a:p>
                    <a:p>
                      <a:pPr lvl="0" algn="just"/>
                      <a:r>
                        <a:rPr lang="pt-P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utilização de certas palavras-chave, que indicam a natureza da operação a ser efetuada em certos passos do algoritmo </a:t>
                      </a:r>
                    </a:p>
                    <a:p>
                      <a:pPr lvl="0" algn="just"/>
                      <a:r>
                        <a:rPr lang="pt-P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utilização de espaços no começo das linhas do algoritmo para ressaltar a estrutura do algoritmo </a:t>
                      </a:r>
                    </a:p>
                    <a:p>
                      <a:pPr lvl="0" algn="just"/>
                      <a:r>
                        <a:rPr lang="pt-P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numeração do passos do algoritmo </a:t>
                      </a:r>
                    </a:p>
                    <a:p>
                      <a:pPr lvl="0" algn="just"/>
                      <a:r>
                        <a:rPr lang="pt-PT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utilização ponto-e-vírgula (;) para separar os passos consecutivos do algoritmo. </a:t>
                      </a:r>
                      <a:endParaRPr lang="pt-PT" sz="1800" b="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Representação de Algoritmos - Linguagens de Programação</a:t>
                      </a:r>
                    </a:p>
                    <a:p>
                      <a:pPr algn="just"/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representação de algoritmos em uma </a:t>
                      </a:r>
                      <a:r>
                        <a:rPr lang="pt-PT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pseudo-linguagem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mais próxima às pessoas é bastante útil principalmente quando o problema a ser tratado envolve um grande número de passos. No entanto, para que esses passos possam ser entendidos pelo computador é necessário representar tal algoritmo numa linguagem de programação. </a:t>
                      </a:r>
                    </a:p>
                    <a:p>
                      <a:pPr lvl="0" algn="just"/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Pascal ; Fortran ; C ; C++ </a:t>
                      </a:r>
                      <a:endParaRPr lang="pt-PT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628651">
                <a:tc gridSpan="2">
                  <a:txBody>
                    <a:bodyPr/>
                    <a:lstStyle/>
                    <a:p>
                      <a:pPr algn="just"/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linguagens de programação obrigam o uso de formas rígidas na especificação de seus passos, ou seja, obrigam as pessoas a detalharem as operações que deverão ser executadas. Uma dica aqui é refinar a solução do problema de um nível mais abstrato até chegar ao nível de detalhe que deve ser representado numa linguagem de programação. </a:t>
                      </a:r>
                      <a:r>
                        <a:rPr lang="pt-P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 algoritmo representado em uma linguagem de programação é um programa.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02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075218"/>
              </p:ext>
            </p:extLst>
          </p:nvPr>
        </p:nvGraphicFramePr>
        <p:xfrm>
          <a:off x="251520" y="188641"/>
          <a:ext cx="8568952" cy="615353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284476"/>
                <a:gridCol w="4284476"/>
              </a:tblGrid>
              <a:tr h="698554">
                <a:tc gridSpan="2">
                  <a:txBody>
                    <a:bodyPr/>
                    <a:lstStyle/>
                    <a:p>
                      <a:pPr algn="ctr"/>
                      <a:r>
                        <a:rPr lang="pt-PT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Representação de Algoritmos: </a:t>
                      </a:r>
                      <a:r>
                        <a:rPr lang="pt-PT" sz="2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Pseudo-Linguagem</a:t>
                      </a:r>
                      <a:endParaRPr lang="pt-PT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P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Algoritmos podem ser representados de duas maneiras: </a:t>
                      </a: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  <a:tr h="611235">
                <a:tc>
                  <a:txBody>
                    <a:bodyPr/>
                    <a:lstStyle/>
                    <a:p>
                      <a:pPr algn="ctr"/>
                      <a:r>
                        <a:rPr lang="pt-P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a) uma mais próxima (entendida) pelas pessoas </a:t>
                      </a:r>
                      <a:endParaRPr lang="pt-P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b) uma entendida pelo computador</a:t>
                      </a:r>
                    </a:p>
                  </a:txBody>
                  <a:tcPr anchor="ctr"/>
                </a:tc>
              </a:tr>
              <a:tr h="611235">
                <a:tc>
                  <a:txBody>
                    <a:bodyPr/>
                    <a:lstStyle/>
                    <a:p>
                      <a:pPr algn="ctr"/>
                      <a:r>
                        <a:rPr lang="pt-P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Uma </a:t>
                      </a:r>
                      <a:r>
                        <a:rPr lang="pt-PT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pseudo-linguagem</a:t>
                      </a:r>
                      <a:r>
                        <a:rPr lang="pt-P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(</a:t>
                      </a:r>
                      <a:r>
                        <a:rPr lang="pt-PT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pseudo-código</a:t>
                      </a:r>
                      <a:r>
                        <a:rPr lang="pt-P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para somar dois números</a:t>
                      </a:r>
                      <a:endParaRPr lang="pt-PT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Programa em Pascal para somar dois números</a:t>
                      </a:r>
                      <a:endParaRPr lang="pt-PT" sz="1800" b="1" dirty="0"/>
                    </a:p>
                  </a:txBody>
                  <a:tcPr/>
                </a:tc>
              </a:tr>
              <a:tr h="2706898">
                <a:tc>
                  <a:txBody>
                    <a:bodyPr/>
                    <a:lstStyle/>
                    <a:p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Exemplo: algoritmo para somar dois números. </a:t>
                      </a:r>
                    </a:p>
                    <a:p>
                      <a:endParaRPr lang="pt-PT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P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Algoritmo </a:t>
                      </a:r>
                    </a:p>
                    <a:p>
                      <a:pPr lvl="0"/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Ler o primeiro número </a:t>
                      </a:r>
                    </a:p>
                    <a:p>
                      <a:pPr lvl="0"/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Ler o segundo número </a:t>
                      </a:r>
                    </a:p>
                    <a:p>
                      <a:pPr lvl="0"/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somar o primeiro número com o segundo </a:t>
                      </a:r>
                    </a:p>
                    <a:p>
                      <a:pPr lvl="0"/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mostrar o resultado da soma </a:t>
                      </a:r>
                    </a:p>
                    <a:p>
                      <a:r>
                        <a:rPr lang="pt-P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Fim-algoritmo. </a:t>
                      </a:r>
                    </a:p>
                    <a:p>
                      <a:pPr lvl="0"/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somadoisnum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b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{programa que soma 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dois números e exibe o resultado 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lang="pt-PT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ecrã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 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t-P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n1, n2, </a:t>
                      </a:r>
                      <a:r>
                        <a:rPr lang="pt-PT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 </a:t>
                      </a:r>
                      <a:r>
                        <a:rPr lang="pt-PT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integer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r>
                        <a:rPr lang="pt-PT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begin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r>
                        <a:rPr lang="pt-PT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readln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(n1);</a:t>
                      </a:r>
                      <a:b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r>
                        <a:rPr lang="pt-PT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readln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(n2);</a:t>
                      </a:r>
                      <a:b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r>
                        <a:rPr lang="pt-PT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:= n1 + n2;</a:t>
                      </a:r>
                      <a:b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r>
                        <a:rPr lang="pt-PT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writeln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pt-PT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b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t-PT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</a:t>
                      </a:r>
                      <a:r>
                        <a:rPr lang="pt-PT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</a:tr>
              <a:tr h="1276732">
                <a:tc gridSpan="2">
                  <a:txBody>
                    <a:bodyPr/>
                    <a:lstStyle/>
                    <a:p>
                      <a:pPr algn="just"/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 algoritmos descritos em </a:t>
                      </a:r>
                      <a:r>
                        <a:rPr lang="pt-PT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pseudo-linguagem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não podem ser executados (entendidos) por computadores. É necessário ainda uma fase de tradução da linguagem de programação para a linguagem que a máquina entenda. Essa fase é conhecida por compilação, e é realizada pelo </a:t>
                      </a:r>
                      <a:r>
                        <a:rPr lang="pt-PT" sz="1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Compilador</a:t>
                      </a:r>
                      <a:r>
                        <a:rPr lang="pt-PT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pt-PT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88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87824" y="1169903"/>
            <a:ext cx="3384376" cy="794676"/>
          </a:xfrm>
        </p:spPr>
        <p:txBody>
          <a:bodyPr>
            <a:normAutofit/>
          </a:bodyPr>
          <a:lstStyle/>
          <a:p>
            <a:r>
              <a:rPr lang="pt-PT" b="1" dirty="0" smtClean="0"/>
              <a:t>Compiladores</a:t>
            </a:r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pt-PT" dirty="0"/>
              <a:t>traduz o programa escrito em uma linguagem de programação para linguagem de máquina. </a:t>
            </a:r>
          </a:p>
          <a:p>
            <a:pPr lvl="0" algn="just"/>
            <a:r>
              <a:rPr lang="pt-PT" dirty="0"/>
              <a:t>verifica se as formas rígidas na </a:t>
            </a:r>
            <a:r>
              <a:rPr lang="pt-PT" dirty="0" smtClean="0"/>
              <a:t>especificação </a:t>
            </a:r>
            <a:r>
              <a:rPr lang="pt-PT" dirty="0"/>
              <a:t>dos passos foi seguida corretamente. </a:t>
            </a:r>
          </a:p>
          <a:p>
            <a:pPr lvl="0" algn="just"/>
            <a:r>
              <a:rPr lang="pt-PT" dirty="0"/>
              <a:t>compiladores são relacionados diretamente com a máquina para a qual será feita a tradução. </a:t>
            </a:r>
          </a:p>
          <a:p>
            <a:pPr lvl="0" algn="just"/>
            <a:r>
              <a:rPr lang="pt-PT" dirty="0"/>
              <a:t>gera um arquivo executável do programa descrito. </a:t>
            </a:r>
          </a:p>
          <a:p>
            <a:pPr marL="0" indent="0" algn="just">
              <a:buNone/>
            </a:pPr>
            <a:endParaRPr lang="pt-P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3636404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5004048" y="225514"/>
            <a:ext cx="3888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Lazarus </a:t>
            </a:r>
            <a:r>
              <a:rPr lang="en-US" sz="3600" b="1" u="sng" dirty="0">
                <a:hlinkClick r:id="rId3"/>
              </a:rPr>
              <a:t>download</a:t>
            </a:r>
            <a:endParaRPr lang="pt-PT" sz="3600" b="1" dirty="0"/>
          </a:p>
        </p:txBody>
      </p:sp>
    </p:spTree>
    <p:extLst>
      <p:ext uri="{BB962C8B-B14F-4D97-AF65-F5344CB8AC3E}">
        <p14:creationId xmlns:p14="http://schemas.microsoft.com/office/powerpoint/2010/main" val="2848916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PT" sz="1800" dirty="0" smtClean="0"/>
              <a:t>A </a:t>
            </a:r>
            <a:r>
              <a:rPr lang="pt-PT" sz="1800" dirty="0"/>
              <a:t>estrutura principal de um programa em pascal se apresenta da seguinte forma: </a:t>
            </a:r>
          </a:p>
          <a:p>
            <a:pPr marL="0" indent="0">
              <a:buNone/>
            </a:pPr>
            <a:r>
              <a:rPr lang="pt-PT" sz="1800" b="1" dirty="0" smtClean="0"/>
              <a:t>	</a:t>
            </a:r>
            <a:r>
              <a:rPr lang="pt-PT" sz="1800" b="1" dirty="0" err="1" smtClean="0">
                <a:solidFill>
                  <a:srgbClr val="FF0000"/>
                </a:solidFill>
              </a:rPr>
              <a:t>program</a:t>
            </a:r>
            <a:r>
              <a:rPr lang="pt-PT" sz="1800" dirty="0" smtClean="0">
                <a:solidFill>
                  <a:srgbClr val="FF0000"/>
                </a:solidFill>
              </a:rPr>
              <a:t> </a:t>
            </a:r>
            <a:r>
              <a:rPr lang="pt-PT" sz="1800" dirty="0"/>
              <a:t>cabeçalho; </a:t>
            </a:r>
            <a:br>
              <a:rPr lang="pt-PT" sz="1800" dirty="0"/>
            </a:br>
            <a:r>
              <a:rPr lang="pt-PT" sz="1800" dirty="0" smtClean="0"/>
              <a:t>	declarações</a:t>
            </a:r>
            <a:r>
              <a:rPr lang="pt-PT" sz="1800" dirty="0"/>
              <a:t/>
            </a:r>
            <a:br>
              <a:rPr lang="pt-PT" sz="1800" dirty="0"/>
            </a:br>
            <a:r>
              <a:rPr lang="pt-PT" sz="1800" dirty="0" smtClean="0"/>
              <a:t>	</a:t>
            </a:r>
            <a:r>
              <a:rPr lang="pt-PT" sz="1800" b="1" dirty="0" err="1" smtClean="0">
                <a:solidFill>
                  <a:srgbClr val="FF0000"/>
                </a:solidFill>
              </a:rPr>
              <a:t>begin</a:t>
            </a:r>
            <a:r>
              <a:rPr lang="pt-PT" sz="1800" dirty="0"/>
              <a:t/>
            </a:r>
            <a:br>
              <a:rPr lang="pt-PT" sz="1800" dirty="0"/>
            </a:br>
            <a:r>
              <a:rPr lang="pt-PT" sz="1800" dirty="0"/>
              <a:t>  </a:t>
            </a:r>
            <a:r>
              <a:rPr lang="pt-PT" sz="1800" dirty="0" smtClean="0"/>
              <a:t>	comandos</a:t>
            </a:r>
            <a:r>
              <a:rPr lang="pt-PT" sz="1800" dirty="0"/>
              <a:t/>
            </a:r>
            <a:br>
              <a:rPr lang="pt-PT" sz="1800" dirty="0"/>
            </a:br>
            <a:r>
              <a:rPr lang="pt-PT" sz="1800" dirty="0" smtClean="0"/>
              <a:t>	</a:t>
            </a:r>
            <a:r>
              <a:rPr lang="pt-PT" sz="1800" b="1" dirty="0" err="1" smtClean="0">
                <a:solidFill>
                  <a:srgbClr val="FF0000"/>
                </a:solidFill>
              </a:rPr>
              <a:t>end</a:t>
            </a:r>
            <a:r>
              <a:rPr lang="pt-PT" sz="1800" b="1" dirty="0"/>
              <a:t>.</a:t>
            </a:r>
            <a:r>
              <a:rPr lang="pt-PT" sz="1800" dirty="0"/>
              <a:t> </a:t>
            </a:r>
          </a:p>
          <a:p>
            <a:pPr marL="0" indent="0">
              <a:buNone/>
            </a:pPr>
            <a:r>
              <a:rPr lang="pt-PT" sz="1800" dirty="0"/>
              <a:t>As palavras em negrito são palavras reservadas ou palavras chave da linguagem, que não podem ser declaradas como </a:t>
            </a:r>
            <a:r>
              <a:rPr lang="pt-PT" sz="1800" b="1" u="sng" dirty="0">
                <a:solidFill>
                  <a:srgbClr val="FF0000"/>
                </a:solidFill>
              </a:rPr>
              <a:t>identificadores</a:t>
            </a:r>
            <a:r>
              <a:rPr lang="pt-PT" sz="1800" dirty="0"/>
              <a:t>. Elas definem o tipo de dados ou estrutura que se deseja utilizar. </a:t>
            </a:r>
          </a:p>
          <a:p>
            <a:pPr lvl="0"/>
            <a:r>
              <a:rPr lang="pt-PT" sz="1800" b="1" dirty="0"/>
              <a:t>Palavras Chaves (reservadas):</a:t>
            </a:r>
            <a:r>
              <a:rPr lang="pt-PT" sz="1800" dirty="0"/>
              <a:t> </a:t>
            </a:r>
          </a:p>
          <a:p>
            <a:pPr marL="0" indent="0">
              <a:buNone/>
            </a:pPr>
            <a:r>
              <a:rPr lang="pt-PT" sz="1800" dirty="0" err="1"/>
              <a:t>and</a:t>
            </a:r>
            <a:r>
              <a:rPr lang="pt-PT" sz="1800" dirty="0"/>
              <a:t>, </a:t>
            </a:r>
            <a:r>
              <a:rPr lang="pt-PT" sz="1800" dirty="0" err="1"/>
              <a:t>array</a:t>
            </a:r>
            <a:r>
              <a:rPr lang="pt-PT" sz="1800" dirty="0"/>
              <a:t>, </a:t>
            </a:r>
            <a:r>
              <a:rPr lang="pt-PT" sz="1800" dirty="0" err="1"/>
              <a:t>begin</a:t>
            </a:r>
            <a:r>
              <a:rPr lang="pt-PT" sz="1800" dirty="0"/>
              <a:t>, case, </a:t>
            </a:r>
            <a:r>
              <a:rPr lang="pt-PT" sz="1800" dirty="0" err="1"/>
              <a:t>const</a:t>
            </a:r>
            <a:r>
              <a:rPr lang="pt-PT" sz="1800" dirty="0"/>
              <a:t>, </a:t>
            </a:r>
            <a:r>
              <a:rPr lang="pt-PT" sz="1800" dirty="0" err="1"/>
              <a:t>div</a:t>
            </a:r>
            <a:r>
              <a:rPr lang="pt-PT" sz="1800" dirty="0"/>
              <a:t>, do, </a:t>
            </a:r>
            <a:r>
              <a:rPr lang="pt-PT" sz="1800" dirty="0" err="1"/>
              <a:t>downto</a:t>
            </a:r>
            <a:r>
              <a:rPr lang="pt-PT" sz="1800" dirty="0"/>
              <a:t>, </a:t>
            </a:r>
            <a:r>
              <a:rPr lang="pt-PT" sz="1800" dirty="0" err="1"/>
              <a:t>else</a:t>
            </a:r>
            <a:r>
              <a:rPr lang="pt-PT" sz="1800" dirty="0"/>
              <a:t>, </a:t>
            </a:r>
            <a:r>
              <a:rPr lang="pt-PT" sz="1800" dirty="0" err="1"/>
              <a:t>end</a:t>
            </a:r>
            <a:r>
              <a:rPr lang="pt-PT" sz="1800" dirty="0"/>
              <a:t>, file, for, </a:t>
            </a:r>
            <a:r>
              <a:rPr lang="pt-PT" sz="1800" dirty="0" err="1"/>
              <a:t>function</a:t>
            </a:r>
            <a:r>
              <a:rPr lang="pt-PT" sz="1800" dirty="0"/>
              <a:t>, goto, </a:t>
            </a:r>
            <a:r>
              <a:rPr lang="pt-PT" sz="1800" dirty="0" err="1"/>
              <a:t>if</a:t>
            </a:r>
            <a:r>
              <a:rPr lang="pt-PT" sz="1800" dirty="0"/>
              <a:t>, in, </a:t>
            </a:r>
            <a:r>
              <a:rPr lang="pt-PT" sz="1800" dirty="0" err="1"/>
              <a:t>label</a:t>
            </a:r>
            <a:r>
              <a:rPr lang="pt-PT" sz="1800" dirty="0"/>
              <a:t>, </a:t>
            </a:r>
            <a:r>
              <a:rPr lang="pt-PT" sz="1800" dirty="0" err="1"/>
              <a:t>mod</a:t>
            </a:r>
            <a:r>
              <a:rPr lang="pt-PT" sz="1800" dirty="0"/>
              <a:t>, nil, </a:t>
            </a:r>
            <a:r>
              <a:rPr lang="pt-PT" sz="1800" dirty="0" err="1"/>
              <a:t>not</a:t>
            </a:r>
            <a:r>
              <a:rPr lang="pt-PT" sz="1800" dirty="0"/>
              <a:t>, </a:t>
            </a:r>
            <a:r>
              <a:rPr lang="pt-PT" sz="1800" dirty="0" err="1"/>
              <a:t>of</a:t>
            </a:r>
            <a:r>
              <a:rPr lang="pt-PT" sz="1800" dirty="0"/>
              <a:t>, </a:t>
            </a:r>
            <a:r>
              <a:rPr lang="pt-PT" sz="1800" dirty="0" err="1"/>
              <a:t>or</a:t>
            </a:r>
            <a:r>
              <a:rPr lang="pt-PT" sz="1800" dirty="0"/>
              <a:t>, </a:t>
            </a:r>
            <a:r>
              <a:rPr lang="pt-PT" sz="1800" dirty="0" err="1"/>
              <a:t>packed</a:t>
            </a:r>
            <a:r>
              <a:rPr lang="pt-PT" sz="1800" dirty="0"/>
              <a:t>, </a:t>
            </a:r>
            <a:r>
              <a:rPr lang="pt-PT" sz="1800" dirty="0" err="1"/>
              <a:t>procedure</a:t>
            </a:r>
            <a:r>
              <a:rPr lang="pt-PT" sz="1800" dirty="0"/>
              <a:t>, </a:t>
            </a:r>
            <a:r>
              <a:rPr lang="pt-PT" sz="1800" dirty="0" err="1"/>
              <a:t>program</a:t>
            </a:r>
            <a:r>
              <a:rPr lang="pt-PT" sz="1800" dirty="0"/>
              <a:t>, record, </a:t>
            </a:r>
            <a:r>
              <a:rPr lang="pt-PT" sz="1800" dirty="0" err="1"/>
              <a:t>repeat</a:t>
            </a:r>
            <a:r>
              <a:rPr lang="pt-PT" sz="1800" dirty="0"/>
              <a:t>, set, </a:t>
            </a:r>
            <a:r>
              <a:rPr lang="pt-PT" sz="1800" dirty="0" err="1"/>
              <a:t>then</a:t>
            </a:r>
            <a:r>
              <a:rPr lang="pt-PT" sz="1800" dirty="0"/>
              <a:t>, to, </a:t>
            </a:r>
            <a:r>
              <a:rPr lang="pt-PT" sz="1800" dirty="0" err="1"/>
              <a:t>type</a:t>
            </a:r>
            <a:r>
              <a:rPr lang="pt-PT" sz="1800" dirty="0"/>
              <a:t>, </a:t>
            </a:r>
            <a:r>
              <a:rPr lang="pt-PT" sz="1800" dirty="0" err="1"/>
              <a:t>until</a:t>
            </a:r>
            <a:r>
              <a:rPr lang="pt-PT" sz="1800" dirty="0"/>
              <a:t>, var, </a:t>
            </a:r>
            <a:r>
              <a:rPr lang="pt-PT" sz="1800" dirty="0" err="1"/>
              <a:t>while</a:t>
            </a:r>
            <a:r>
              <a:rPr lang="pt-PT" sz="1800" dirty="0"/>
              <a:t>, </a:t>
            </a:r>
            <a:r>
              <a:rPr lang="pt-PT" sz="1800" dirty="0" err="1"/>
              <a:t>with</a:t>
            </a:r>
            <a:r>
              <a:rPr lang="pt-PT" sz="1800" dirty="0"/>
              <a:t> </a:t>
            </a:r>
            <a:endParaRPr lang="pt-PT" sz="1800" dirty="0" smtClean="0"/>
          </a:p>
          <a:p>
            <a:pPr lvl="0"/>
            <a:r>
              <a:rPr lang="pt-PT" sz="1800" b="1" u="sng" dirty="0" smtClean="0">
                <a:solidFill>
                  <a:srgbClr val="FF0000"/>
                </a:solidFill>
              </a:rPr>
              <a:t>Identificador</a:t>
            </a:r>
            <a:r>
              <a:rPr lang="pt-PT" sz="1800" dirty="0" smtClean="0">
                <a:solidFill>
                  <a:srgbClr val="FF0000"/>
                </a:solidFill>
              </a:rPr>
              <a:t> </a:t>
            </a:r>
            <a:r>
              <a:rPr lang="pt-PT" sz="1800" dirty="0"/>
              <a:t>é formado por uma única letra, ou então por uma letra seguida de letras ou dígitos, em qualquer número. </a:t>
            </a:r>
          </a:p>
          <a:p>
            <a:pPr lvl="0"/>
            <a:r>
              <a:rPr lang="pt-PT" sz="1800" b="1" dirty="0" smtClean="0"/>
              <a:t>Comentários</a:t>
            </a:r>
            <a:r>
              <a:rPr lang="pt-PT" sz="1800" dirty="0" smtClean="0"/>
              <a:t> </a:t>
            </a:r>
            <a:endParaRPr lang="pt-PT" sz="1800" dirty="0"/>
          </a:p>
          <a:p>
            <a:pPr marL="0" indent="0">
              <a:buNone/>
            </a:pPr>
            <a:r>
              <a:rPr lang="pt-PT" sz="1800" dirty="0"/>
              <a:t>Os comentários são identificados por estarem delimitados pelos caracteres { e }, ou pelo caracteres (* e *). Comentários são ignorados pelo compilador na fase de tradução do programa. Comentários são úteis no sentido de destacar ou documentar o programa, para torná-lo mais legível e fácil de entender o seu objetivo, quando retomado para correção ou alteração após determinado tempo. </a:t>
            </a:r>
          </a:p>
          <a:p>
            <a:pPr marL="0" indent="0">
              <a:buNone/>
            </a:pPr>
            <a:endParaRPr lang="pt-PT" sz="1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23928" y="1052736"/>
            <a:ext cx="4824536" cy="63408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pt-PT" b="1" dirty="0"/>
              <a:t>Programação Pascal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42515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Exercícios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1340768"/>
            <a:ext cx="8748464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dirty="0" smtClean="0"/>
              <a:t>1- Liste os tipos pré-definidos de variáveis </a:t>
            </a:r>
            <a:r>
              <a:rPr lang="pt-PT" dirty="0"/>
              <a:t>da linguagem </a:t>
            </a:r>
            <a:r>
              <a:rPr lang="pt-PT" dirty="0" smtClean="0"/>
              <a:t>Pascal.</a:t>
            </a:r>
          </a:p>
          <a:p>
            <a:pPr marL="0" lvl="0" indent="0">
              <a:buNone/>
            </a:pPr>
            <a:r>
              <a:rPr lang="pt-PT" dirty="0" smtClean="0"/>
              <a:t>2- </a:t>
            </a:r>
            <a:r>
              <a:rPr lang="pt-PT" dirty="0"/>
              <a:t>Liste os tipos pré-definidos de </a:t>
            </a:r>
            <a:r>
              <a:rPr lang="pt-PT" dirty="0" smtClean="0"/>
              <a:t>operadores aritméticos da linguagem pascal</a:t>
            </a:r>
          </a:p>
          <a:p>
            <a:pPr marL="0" lvl="0" indent="0">
              <a:buNone/>
            </a:pPr>
            <a:r>
              <a:rPr lang="pt-PT" dirty="0" smtClean="0"/>
              <a:t>3- Defina a prioridade dos operadores</a:t>
            </a:r>
          </a:p>
          <a:p>
            <a:pPr marL="0" indent="0">
              <a:buNone/>
            </a:pPr>
            <a:r>
              <a:rPr lang="pt-PT" dirty="0" smtClean="0"/>
              <a:t>4- Crie programas que:</a:t>
            </a:r>
          </a:p>
          <a:p>
            <a:pPr marL="0" indent="0">
              <a:buNone/>
            </a:pPr>
            <a:r>
              <a:rPr lang="pt-PT" dirty="0" smtClean="0"/>
              <a:t>4.1. Subtrai 2 números; 4.2. Divide 2 números; 4.3. Multiplica 2 números; </a:t>
            </a:r>
          </a:p>
          <a:p>
            <a:pPr marL="0" indent="0">
              <a:buNone/>
            </a:pPr>
            <a:r>
              <a:rPr lang="pt-PT" dirty="0" smtClean="0"/>
              <a:t>4.2.1. O programa de divisão deve fornecer resultados com casas decimais.</a:t>
            </a:r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527636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580</Words>
  <Application>Microsoft Office PowerPoint</Application>
  <PresentationFormat>Apresentação na tela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do Office</vt:lpstr>
      <vt:lpstr>Computadores vs. Programas / Algoritmos </vt:lpstr>
      <vt:lpstr>Apresentação do PowerPoint</vt:lpstr>
      <vt:lpstr>Apresentação do PowerPoint</vt:lpstr>
      <vt:lpstr>Compiladores </vt:lpstr>
      <vt:lpstr>Programação Pascal</vt:lpstr>
      <vt:lpstr>Exercícios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tmn</dc:creator>
  <cp:lastModifiedBy>user</cp:lastModifiedBy>
  <cp:revision>43</cp:revision>
  <dcterms:created xsi:type="dcterms:W3CDTF">2013-09-25T18:34:58Z</dcterms:created>
  <dcterms:modified xsi:type="dcterms:W3CDTF">2015-09-21T10:16:57Z</dcterms:modified>
</cp:coreProperties>
</file>