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63" r:id="rId6"/>
    <p:sldId id="258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CC"/>
    <a:srgbClr val="5EEC3C"/>
    <a:srgbClr val="1D3A00"/>
    <a:srgbClr val="6C1A00"/>
    <a:srgbClr val="003296"/>
    <a:srgbClr val="E39A39"/>
    <a:srgbClr val="FFC901"/>
    <a:srgbClr val="FE9202"/>
    <a:srgbClr val="FEA402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354" y="-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443D0-8AA5-4ECE-B11F-CCA957CC3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E1938-E26E-462B-9484-11E30E175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52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0360" y="1808226"/>
            <a:ext cx="5650085" cy="91623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0360" y="2724455"/>
            <a:ext cx="565008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940925C7-1BBB-4F3B-9E27-8B03ADDD03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0" cy="610821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1"/>
            <a:ext cx="8246070" cy="3512214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281175"/>
            <a:ext cx="610820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AA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044701"/>
            <a:ext cx="6108200" cy="366376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433880"/>
            <a:ext cx="8093365" cy="61082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73C0485-325E-470B-BBAE-7BB8B3E1FB7D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ALGORITMIA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dirty="0"/>
              <a:t>Resolução De Problemas Em</a:t>
            </a:r>
          </a:p>
          <a:p>
            <a:r>
              <a:rPr lang="pt-PT" dirty="0"/>
              <a:t>Informática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>
                <a:solidFill>
                  <a:schemeClr val="bg1"/>
                </a:solidFill>
                <a:effectLst/>
              </a:rPr>
              <a:t>Fases de desenvolvimento de um programa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350111"/>
            <a:ext cx="8551479" cy="351221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PT" b="1" dirty="0">
                <a:solidFill>
                  <a:srgbClr val="FF0000"/>
                </a:solidFill>
              </a:rPr>
              <a:t>1. Analisar o problema</a:t>
            </a:r>
          </a:p>
          <a:p>
            <a:pPr marL="0" indent="0">
              <a:buNone/>
            </a:pPr>
            <a:r>
              <a:rPr lang="pt-PT" dirty="0" smtClean="0"/>
              <a:t>	Conhecer </a:t>
            </a:r>
            <a:r>
              <a:rPr lang="pt-PT" dirty="0"/>
              <a:t>o bem o problema</a:t>
            </a:r>
          </a:p>
          <a:p>
            <a:pPr marL="0" indent="0">
              <a:buNone/>
            </a:pPr>
            <a:r>
              <a:rPr lang="pt-PT" dirty="0"/>
              <a:t>	</a:t>
            </a:r>
            <a:r>
              <a:rPr lang="pt-PT" dirty="0" smtClean="0"/>
              <a:t>Descrever </a:t>
            </a:r>
            <a:r>
              <a:rPr lang="pt-PT" dirty="0"/>
              <a:t>o problema: subdividir, detalhar</a:t>
            </a:r>
          </a:p>
          <a:p>
            <a:pPr marL="0" indent="0">
              <a:buNone/>
            </a:pPr>
            <a:r>
              <a:rPr lang="pt-PT" b="1" dirty="0" smtClean="0">
                <a:solidFill>
                  <a:srgbClr val="FF0000"/>
                </a:solidFill>
              </a:rPr>
              <a:t>2</a:t>
            </a:r>
            <a:r>
              <a:rPr lang="pt-PT" b="1" dirty="0">
                <a:solidFill>
                  <a:srgbClr val="FF0000"/>
                </a:solidFill>
              </a:rPr>
              <a:t>. Resolver o problema </a:t>
            </a:r>
            <a:endParaRPr lang="pt-PT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PT" dirty="0" smtClean="0"/>
              <a:t>	passo a passo, verificar se não há ambiguidade na 	solução apresentada, ou seja, escrever o algoritmo.</a:t>
            </a:r>
          </a:p>
          <a:p>
            <a:pPr marL="0" indent="0">
              <a:buNone/>
            </a:pPr>
            <a:r>
              <a:rPr lang="pt-PT" b="1" dirty="0" smtClean="0">
                <a:solidFill>
                  <a:srgbClr val="FF0000"/>
                </a:solidFill>
              </a:rPr>
              <a:t>3</a:t>
            </a:r>
            <a:r>
              <a:rPr lang="pt-PT" b="1" dirty="0">
                <a:solidFill>
                  <a:srgbClr val="FF0000"/>
                </a:solidFill>
              </a:rPr>
              <a:t>. Implementar a solução numa </a:t>
            </a:r>
            <a:r>
              <a:rPr lang="pt-PT" b="1" dirty="0" smtClean="0">
                <a:solidFill>
                  <a:srgbClr val="FF0000"/>
                </a:solidFill>
              </a:rPr>
              <a:t>linguagem de </a:t>
            </a:r>
            <a:r>
              <a:rPr lang="pt-PT" b="1" dirty="0">
                <a:solidFill>
                  <a:srgbClr val="FF0000"/>
                </a:solidFill>
              </a:rPr>
              <a:t>programação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bg1"/>
                </a:solidFill>
                <a:effectLst/>
              </a:rPr>
              <a:t>Exemplo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96260" y="2110085"/>
            <a:ext cx="1679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Tenho 2$. Qual é o equivalente em €</a:t>
            </a:r>
            <a:endParaRPr lang="pt-PT" dirty="0"/>
          </a:p>
        </p:txBody>
      </p:sp>
      <p:sp>
        <p:nvSpPr>
          <p:cNvPr id="6" name="Retângulo 5"/>
          <p:cNvSpPr/>
          <p:nvPr/>
        </p:nvSpPr>
        <p:spPr>
          <a:xfrm>
            <a:off x="3055953" y="2110085"/>
            <a:ext cx="24432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Algoritmo converte</a:t>
            </a:r>
          </a:p>
          <a:p>
            <a:r>
              <a:rPr lang="pt-PT" dirty="0" smtClean="0"/>
              <a:t>Variáveis </a:t>
            </a:r>
            <a:r>
              <a:rPr lang="pt-PT" dirty="0" err="1" smtClean="0"/>
              <a:t>Dolar</a:t>
            </a:r>
            <a:r>
              <a:rPr lang="pt-PT" dirty="0" smtClean="0"/>
              <a:t>; Euro</a:t>
            </a:r>
          </a:p>
          <a:p>
            <a:r>
              <a:rPr lang="pt-PT" dirty="0" smtClean="0"/>
              <a:t>Início</a:t>
            </a:r>
            <a:endParaRPr lang="pt-PT" dirty="0"/>
          </a:p>
          <a:p>
            <a:r>
              <a:rPr lang="pt-PT" dirty="0" err="1" smtClean="0"/>
              <a:t>Dolar</a:t>
            </a:r>
            <a:r>
              <a:rPr lang="pt-PT" dirty="0" smtClean="0"/>
              <a:t>=0,83</a:t>
            </a:r>
            <a:endParaRPr lang="pt-PT" dirty="0"/>
          </a:p>
          <a:p>
            <a:r>
              <a:rPr lang="pt-PT" dirty="0" smtClean="0"/>
              <a:t>Euro= 2 x </a:t>
            </a:r>
            <a:r>
              <a:rPr lang="pt-PT" dirty="0" err="1" smtClean="0"/>
              <a:t>Dolar</a:t>
            </a:r>
            <a:endParaRPr lang="pt-PT" dirty="0"/>
          </a:p>
          <a:p>
            <a:r>
              <a:rPr lang="pt-PT" dirty="0"/>
              <a:t>Escrever</a:t>
            </a:r>
            <a:r>
              <a:rPr lang="pt-PT" dirty="0" smtClean="0"/>
              <a:t>(“Tenho”, Euro)</a:t>
            </a:r>
            <a:endParaRPr lang="pt-PT" dirty="0"/>
          </a:p>
          <a:p>
            <a:r>
              <a:rPr lang="pt-PT" dirty="0"/>
              <a:t>Fim</a:t>
            </a:r>
          </a:p>
        </p:txBody>
      </p:sp>
      <p:sp>
        <p:nvSpPr>
          <p:cNvPr id="7" name="Retângulo 6"/>
          <p:cNvSpPr/>
          <p:nvPr/>
        </p:nvSpPr>
        <p:spPr>
          <a:xfrm>
            <a:off x="6251755" y="1968238"/>
            <a:ext cx="25959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err="1" smtClean="0"/>
              <a:t>Program</a:t>
            </a:r>
            <a:r>
              <a:rPr lang="pt-PT" dirty="0" smtClean="0"/>
              <a:t> converte</a:t>
            </a:r>
          </a:p>
          <a:p>
            <a:r>
              <a:rPr lang="pt-PT" dirty="0" smtClean="0"/>
              <a:t>Var</a:t>
            </a:r>
          </a:p>
          <a:p>
            <a:r>
              <a:rPr lang="pt-PT" dirty="0" err="1" smtClean="0"/>
              <a:t>Dolar</a:t>
            </a:r>
            <a:r>
              <a:rPr lang="pt-PT" dirty="0" smtClean="0"/>
              <a:t>, </a:t>
            </a:r>
            <a:r>
              <a:rPr lang="pt-PT" dirty="0" err="1" smtClean="0"/>
              <a:t>Euro:real</a:t>
            </a:r>
            <a:r>
              <a:rPr lang="pt-PT" dirty="0" smtClean="0"/>
              <a:t>;</a:t>
            </a:r>
          </a:p>
          <a:p>
            <a:r>
              <a:rPr lang="pt-PT" dirty="0" err="1" smtClean="0"/>
              <a:t>Begin</a:t>
            </a:r>
            <a:endParaRPr lang="pt-PT" dirty="0" smtClean="0"/>
          </a:p>
          <a:p>
            <a:r>
              <a:rPr lang="pt-PT" dirty="0" err="1" smtClean="0"/>
              <a:t>Dolar</a:t>
            </a:r>
            <a:r>
              <a:rPr lang="pt-PT" dirty="0" smtClean="0"/>
              <a:t>:=0,83</a:t>
            </a:r>
            <a:endParaRPr lang="pt-PT" dirty="0"/>
          </a:p>
          <a:p>
            <a:r>
              <a:rPr lang="pt-PT" dirty="0" smtClean="0"/>
              <a:t>Euro:=2*</a:t>
            </a:r>
            <a:r>
              <a:rPr lang="pt-PT" dirty="0" err="1" smtClean="0"/>
              <a:t>Dolar</a:t>
            </a:r>
            <a:endParaRPr lang="pt-PT" dirty="0" smtClean="0"/>
          </a:p>
          <a:p>
            <a:r>
              <a:rPr lang="pt-PT" dirty="0" err="1" smtClean="0"/>
              <a:t>Writeln</a:t>
            </a:r>
            <a:r>
              <a:rPr lang="pt-PT" dirty="0" smtClean="0"/>
              <a:t>(’Possuo’, Euro)</a:t>
            </a:r>
            <a:endParaRPr lang="pt-PT" dirty="0"/>
          </a:p>
          <a:p>
            <a:r>
              <a:rPr lang="pt-PT" dirty="0" err="1" smtClean="0"/>
              <a:t>End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8" name="Retângulo 7"/>
          <p:cNvSpPr/>
          <p:nvPr/>
        </p:nvSpPr>
        <p:spPr>
          <a:xfrm>
            <a:off x="296260" y="1655520"/>
            <a:ext cx="1527050" cy="30541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Problema</a:t>
            </a:r>
            <a:endParaRPr lang="pt-PT" dirty="0"/>
          </a:p>
        </p:txBody>
      </p:sp>
      <p:sp>
        <p:nvSpPr>
          <p:cNvPr id="9" name="Retângulo 8"/>
          <p:cNvSpPr/>
          <p:nvPr/>
        </p:nvSpPr>
        <p:spPr>
          <a:xfrm>
            <a:off x="3197655" y="1655519"/>
            <a:ext cx="1527050" cy="30541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Algoritmo</a:t>
            </a:r>
            <a:endParaRPr lang="pt-PT" dirty="0"/>
          </a:p>
        </p:txBody>
      </p:sp>
      <p:sp>
        <p:nvSpPr>
          <p:cNvPr id="10" name="Retângulo 9"/>
          <p:cNvSpPr/>
          <p:nvPr/>
        </p:nvSpPr>
        <p:spPr>
          <a:xfrm>
            <a:off x="6273763" y="1655518"/>
            <a:ext cx="1527050" cy="30541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Programa</a:t>
            </a:r>
            <a:endParaRPr lang="pt-PT" dirty="0"/>
          </a:p>
        </p:txBody>
      </p:sp>
      <p:sp>
        <p:nvSpPr>
          <p:cNvPr id="11" name="Seta para a direita 10"/>
          <p:cNvSpPr/>
          <p:nvPr/>
        </p:nvSpPr>
        <p:spPr>
          <a:xfrm>
            <a:off x="2128720" y="1777919"/>
            <a:ext cx="763525" cy="152707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eta para a direita 11"/>
          <p:cNvSpPr/>
          <p:nvPr/>
        </p:nvSpPr>
        <p:spPr>
          <a:xfrm>
            <a:off x="5117471" y="1777918"/>
            <a:ext cx="763525" cy="152707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34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>
                <a:solidFill>
                  <a:schemeClr val="bg1"/>
                </a:solidFill>
              </a:rPr>
              <a:t>Variáveis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43556" y="1111675"/>
            <a:ext cx="885689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 smtClean="0"/>
              <a:t>As </a:t>
            </a:r>
            <a:r>
              <a:rPr lang="pt-PT" sz="1600" dirty="0"/>
              <a:t>variáveis permitem-nos guardar e transportar informação de uma parte para outra do programa. É necessário ter em conta que as variáveis devem estar de acordo com o tipo de dados que vão transportar/armazenar. </a:t>
            </a:r>
            <a:endParaRPr lang="pt-PT" sz="1600" dirty="0" smtClean="0"/>
          </a:p>
          <a:p>
            <a:endParaRPr lang="pt-PT" sz="1600" dirty="0"/>
          </a:p>
          <a:p>
            <a:r>
              <a:rPr lang="pt-PT" sz="1300" dirty="0" smtClean="0"/>
              <a:t>Atente </a:t>
            </a:r>
            <a:r>
              <a:rPr lang="pt-PT" sz="1300" dirty="0"/>
              <a:t>à seguinte analogia: Um trabalhador necessita de transportar/guardar, cimento e água, para isso dispõe de um saco de papel e de um balde de plástico. Agora o trabalhador deve decidir em que recipientes deve colocar a água e o cimento. </a:t>
            </a:r>
          </a:p>
          <a:p>
            <a:r>
              <a:rPr lang="pt-PT" sz="1300" dirty="0"/>
              <a:t>Condições:</a:t>
            </a:r>
          </a:p>
          <a:p>
            <a:r>
              <a:rPr lang="pt-PT" sz="1300" dirty="0"/>
              <a:t>Balde de plástico – Pode transportar água e cimento.</a:t>
            </a:r>
          </a:p>
          <a:p>
            <a:r>
              <a:rPr lang="pt-PT" sz="1300" dirty="0"/>
              <a:t>Saco de papel – pode transportar cimento, mas não pode transportar água.   </a:t>
            </a:r>
          </a:p>
          <a:p>
            <a:r>
              <a:rPr lang="pt-PT" sz="1300" dirty="0"/>
              <a:t>Então </a:t>
            </a:r>
          </a:p>
          <a:p>
            <a:r>
              <a:rPr lang="pt-PT" sz="1300" dirty="0"/>
              <a:t>A melhor opção será transportar o cimento no saco de papel e a água no balde de plástico.</a:t>
            </a:r>
          </a:p>
          <a:p>
            <a:endParaRPr lang="pt-PT" dirty="0"/>
          </a:p>
          <a:p>
            <a:r>
              <a:rPr lang="pt-PT" sz="1600" dirty="0"/>
              <a:t>O mesmo acontece com os dados, as variáveis devem ser escolhidas em função do tipo de dados que vão armazenar/transportar</a:t>
            </a:r>
            <a:r>
              <a:rPr lang="pt-PT" sz="1600" dirty="0" smtClean="0"/>
              <a:t>.</a:t>
            </a:r>
          </a:p>
          <a:p>
            <a:endParaRPr lang="pt-PT" sz="1600" dirty="0"/>
          </a:p>
          <a:p>
            <a:r>
              <a:rPr lang="pt-PT" sz="1600" dirty="0" smtClean="0"/>
              <a:t>Para </a:t>
            </a:r>
            <a:r>
              <a:rPr lang="pt-PT" sz="1600" dirty="0"/>
              <a:t>evitar erros nunca use caracteres especiais numa variável e nunca comesse uma variável por número</a:t>
            </a:r>
          </a:p>
        </p:txBody>
      </p:sp>
    </p:spTree>
    <p:extLst>
      <p:ext uri="{BB962C8B-B14F-4D97-AF65-F5344CB8AC3E}">
        <p14:creationId xmlns:p14="http://schemas.microsoft.com/office/powerpoint/2010/main" val="254439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>
                <a:solidFill>
                  <a:schemeClr val="bg1"/>
                </a:solidFill>
              </a:rPr>
              <a:t>Tipos de </a:t>
            </a:r>
            <a:r>
              <a:rPr lang="pt-PT" dirty="0" smtClean="0">
                <a:solidFill>
                  <a:schemeClr val="bg1"/>
                </a:solidFill>
              </a:rPr>
              <a:t>Dados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19907" y="1197405"/>
            <a:ext cx="87041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/>
              <a:t>O </a:t>
            </a:r>
            <a:r>
              <a:rPr lang="pt-PT" dirty="0"/>
              <a:t>Pascal exige que no momento que formos trabalhar com variáveis, indiquemos o tipo de informação que uma variável pode conter, isto é, se uma dada posição de memória armazenará um número ou uma letra etc. </a:t>
            </a:r>
            <a:endParaRPr lang="pt-PT" dirty="0" smtClean="0"/>
          </a:p>
          <a:p>
            <a:pPr algn="just"/>
            <a:r>
              <a:rPr lang="pt-PT" dirty="0" smtClean="0"/>
              <a:t>Na </a:t>
            </a:r>
            <a:r>
              <a:rPr lang="pt-PT" dirty="0"/>
              <a:t>linguagem Pascal </a:t>
            </a:r>
            <a:r>
              <a:rPr lang="pt-PT" dirty="0" smtClean="0"/>
              <a:t>estão pré-definidos.</a:t>
            </a:r>
            <a:endParaRPr lang="pt-PT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91640"/>
              </p:ext>
            </p:extLst>
          </p:nvPr>
        </p:nvGraphicFramePr>
        <p:xfrm>
          <a:off x="448965" y="2724455"/>
          <a:ext cx="7635251" cy="2137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6186"/>
                <a:gridCol w="1396844"/>
                <a:gridCol w="4752221"/>
              </a:tblGrid>
              <a:tr h="194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</a:rPr>
                        <a:t>Algoritmo</a:t>
                      </a:r>
                      <a:endParaRPr lang="pt-PT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</a:rPr>
                        <a:t>Pascal</a:t>
                      </a:r>
                      <a:endParaRPr lang="pt-PT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</a:rPr>
                        <a:t>Descrição</a:t>
                      </a:r>
                      <a:endParaRPr lang="pt-PT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8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a) Inteiro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a) INTEGER: 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Representa números entre -32768 até +32767. ocupa 2 bytes na memória.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88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b) Real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b) REAL: 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Representa os números entre 2.9 x 10 </a:t>
                      </a:r>
                      <a:r>
                        <a:rPr lang="pt-BR" sz="1200" baseline="30000">
                          <a:effectLst/>
                        </a:rPr>
                        <a:t>-39</a:t>
                      </a:r>
                      <a:r>
                        <a:rPr lang="pt-BR" sz="1200">
                          <a:effectLst/>
                        </a:rPr>
                        <a:t> até 1.7 x 10</a:t>
                      </a:r>
                      <a:r>
                        <a:rPr lang="pt-BR" sz="1200" baseline="30000">
                          <a:effectLst/>
                        </a:rPr>
                        <a:t>38</a:t>
                      </a:r>
                      <a:r>
                        <a:rPr lang="pt-BR" sz="1200">
                          <a:effectLst/>
                        </a:rPr>
                        <a:t> . Ocupa 6 bytes na memória.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88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e) Caracter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e) CHAR: 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Representa um dos caracteres, da tabela ASCII. Ocupa 1 byte na memória.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88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d)  Cadeia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f) STRING: 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Conjunto de caracteres ( CHAR ). Ocupa de 1 a 255 bytes na memória.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88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g)  Lógica 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g) BOOLEAN: 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Valor lógico. </a:t>
                      </a:r>
                      <a:r>
                        <a:rPr lang="pt-BR" sz="1200" dirty="0">
                          <a:effectLst/>
                        </a:rPr>
                        <a:t>Assuma somente dois valores:  TRUE(Verdade) ou FALSE(Falso). ocupa 1 byte na memória.</a:t>
                      </a:r>
                      <a:endParaRPr lang="pt-P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61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Exercícios</a:t>
            </a:r>
            <a:endParaRPr lang="en-US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54375" y="1655520"/>
            <a:ext cx="450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Escreva um algoritmo que some dois números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</Words>
  <Application>Microsoft Office PowerPoint</Application>
  <PresentationFormat>Apresentação no Ecrã (16:9)</PresentationFormat>
  <Paragraphs>66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ALGORITMIA</vt:lpstr>
      <vt:lpstr>Fases de desenvolvimento de um programa</vt:lpstr>
      <vt:lpstr>Exemplo</vt:lpstr>
      <vt:lpstr>Variáveis</vt:lpstr>
      <vt:lpstr>Tipos de Dados</vt:lpstr>
      <vt:lpstr>Exercícios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2017-07-12T15:33:23Z</dcterms:created>
  <dcterms:modified xsi:type="dcterms:W3CDTF">2017-09-19T17:40:32Z</dcterms:modified>
</cp:coreProperties>
</file>