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6" r:id="rId2"/>
    <p:sldId id="263" r:id="rId3"/>
    <p:sldId id="264" r:id="rId4"/>
    <p:sldId id="262" r:id="rId5"/>
    <p:sldId id="259" r:id="rId6"/>
    <p:sldId id="265" r:id="rId7"/>
    <p:sldId id="266" r:id="rId8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126F-87CD-4C61-840F-572CC0E267A7}" type="datetimeFigureOut">
              <a:rPr lang="pt-PT" smtClean="0"/>
              <a:t>19-09-2017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53DA-7070-4C59-AC4B-7E4930C607A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203450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126F-87CD-4C61-840F-572CC0E267A7}" type="datetimeFigureOut">
              <a:rPr lang="pt-PT" smtClean="0"/>
              <a:t>19-09-2017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53DA-7070-4C59-AC4B-7E4930C607A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52166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126F-87CD-4C61-840F-572CC0E267A7}" type="datetimeFigureOut">
              <a:rPr lang="pt-PT" smtClean="0"/>
              <a:t>19-09-2017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53DA-7070-4C59-AC4B-7E4930C607A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51649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126F-87CD-4C61-840F-572CC0E267A7}" type="datetimeFigureOut">
              <a:rPr lang="pt-PT" smtClean="0"/>
              <a:t>19-09-2017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53DA-7070-4C59-AC4B-7E4930C607A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690479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126F-87CD-4C61-840F-572CC0E267A7}" type="datetimeFigureOut">
              <a:rPr lang="pt-PT" smtClean="0"/>
              <a:t>19-09-2017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53DA-7070-4C59-AC4B-7E4930C607A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072476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126F-87CD-4C61-840F-572CC0E267A7}" type="datetimeFigureOut">
              <a:rPr lang="pt-PT" smtClean="0"/>
              <a:t>19-09-2017</a:t>
            </a:fld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53DA-7070-4C59-AC4B-7E4930C607A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207047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126F-87CD-4C61-840F-572CC0E267A7}" type="datetimeFigureOut">
              <a:rPr lang="pt-PT" smtClean="0"/>
              <a:t>19-09-2017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53DA-7070-4C59-AC4B-7E4930C607A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25899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126F-87CD-4C61-840F-572CC0E267A7}" type="datetimeFigureOut">
              <a:rPr lang="pt-PT" smtClean="0"/>
              <a:t>19-09-2017</a:t>
            </a:fld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53DA-7070-4C59-AC4B-7E4930C607A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553856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126F-87CD-4C61-840F-572CC0E267A7}" type="datetimeFigureOut">
              <a:rPr lang="pt-PT" smtClean="0"/>
              <a:t>19-09-2017</a:t>
            </a:fld>
            <a:endParaRPr lang="pt-PT" dirty="0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53DA-7070-4C59-AC4B-7E4930C607A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665487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126F-87CD-4C61-840F-572CC0E267A7}" type="datetimeFigureOut">
              <a:rPr lang="pt-PT" smtClean="0"/>
              <a:t>19-09-2017</a:t>
            </a:fld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53DA-7070-4C59-AC4B-7E4930C607A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73792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126F-87CD-4C61-840F-572CC0E267A7}" type="datetimeFigureOut">
              <a:rPr lang="pt-PT" smtClean="0"/>
              <a:t>19-09-2017</a:t>
            </a:fld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53DA-7070-4C59-AC4B-7E4930C607A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177560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E126F-87CD-4C61-840F-572CC0E267A7}" type="datetimeFigureOut">
              <a:rPr lang="pt-PT" smtClean="0"/>
              <a:t>19-09-2017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753DA-7070-4C59-AC4B-7E4930C607A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708192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74459" y="1751537"/>
            <a:ext cx="9493541" cy="2375846"/>
          </a:xfrm>
        </p:spPr>
        <p:txBody>
          <a:bodyPr>
            <a:normAutofit fontScale="90000"/>
          </a:bodyPr>
          <a:lstStyle/>
          <a:p>
            <a:r>
              <a:rPr lang="pt-PT" dirty="0"/>
              <a:t>6051 - Programação - algoritmia</a:t>
            </a:r>
            <a:br>
              <a:rPr lang="pt-PT" dirty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/>
            </a:r>
            <a:br>
              <a:rPr lang="pt-PT" dirty="0" smtClean="0"/>
            </a:br>
            <a:endParaRPr lang="pt-PT" dirty="0"/>
          </a:p>
        </p:txBody>
      </p:sp>
      <p:sp>
        <p:nvSpPr>
          <p:cNvPr id="6" name="Retângulo 5"/>
          <p:cNvSpPr/>
          <p:nvPr/>
        </p:nvSpPr>
        <p:spPr>
          <a:xfrm>
            <a:off x="3048000" y="2551837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sz="2800" dirty="0"/>
              <a:t>Linguagens de programação</a:t>
            </a:r>
          </a:p>
          <a:p>
            <a:r>
              <a:rPr lang="pt-PT" sz="2800" dirty="0" smtClean="0"/>
              <a:t>Programas</a:t>
            </a:r>
            <a:endParaRPr lang="pt-PT" sz="2800" dirty="0"/>
          </a:p>
          <a:p>
            <a:r>
              <a:rPr lang="pt-PT" sz="2800" dirty="0" smtClean="0"/>
              <a:t>Linguagens </a:t>
            </a:r>
            <a:r>
              <a:rPr lang="pt-PT" sz="2800" dirty="0"/>
              <a:t>de baixo nível</a:t>
            </a:r>
          </a:p>
          <a:p>
            <a:r>
              <a:rPr lang="pt-PT" sz="2800" dirty="0" smtClean="0"/>
              <a:t>Linguagens </a:t>
            </a:r>
            <a:r>
              <a:rPr lang="pt-PT" sz="2800" dirty="0"/>
              <a:t>de alto nível</a:t>
            </a:r>
          </a:p>
          <a:p>
            <a:r>
              <a:rPr lang="pt-PT" sz="2800" dirty="0" smtClean="0"/>
              <a:t>Compiladores/interpretadores</a:t>
            </a:r>
            <a:endParaRPr lang="pt-PT" sz="2800" dirty="0"/>
          </a:p>
          <a:p>
            <a:r>
              <a:rPr lang="pt-PT" sz="2800" dirty="0" smtClean="0"/>
              <a:t>Gerações </a:t>
            </a:r>
            <a:r>
              <a:rPr lang="pt-PT" sz="2800" dirty="0"/>
              <a:t>das linguagens</a:t>
            </a:r>
          </a:p>
        </p:txBody>
      </p:sp>
    </p:spTree>
    <p:extLst>
      <p:ext uri="{BB962C8B-B14F-4D97-AF65-F5344CB8AC3E}">
        <p14:creationId xmlns:p14="http://schemas.microsoft.com/office/powerpoint/2010/main" val="3029643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Algoritmo para que serve</a:t>
            </a:r>
            <a:r>
              <a:rPr lang="pt-PT" dirty="0" smtClean="0"/>
              <a:t>?</a:t>
            </a:r>
            <a:endParaRPr lang="pt-PT" dirty="0"/>
          </a:p>
        </p:txBody>
      </p:sp>
      <p:sp>
        <p:nvSpPr>
          <p:cNvPr id="4" name="Retângulo 3"/>
          <p:cNvSpPr/>
          <p:nvPr/>
        </p:nvSpPr>
        <p:spPr>
          <a:xfrm>
            <a:off x="499872" y="1498031"/>
            <a:ext cx="10984992" cy="1973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 algoritmo é uma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sequência de instruções finita e ordenada de forma lógica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 a resolução de uma determinada tarefa ou problema. </a:t>
            </a:r>
            <a:r>
              <a:rPr lang="pt-PT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São exemplos de algoritmos instruções de montagem, receitas, manuais de utilizador, etc.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 algoritmo não é a solução do problema, pois, se assim fosse, cada problema teria um único algoritmo; um algoritmo é um caminho para a solução de um problema. Em geral, existem muitos </a:t>
            </a: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caminhos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levam a uma solução satisfatória.</a:t>
            </a:r>
            <a:endParaRPr lang="pt-P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99872" y="3670735"/>
            <a:ext cx="4840224" cy="2759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Algoritmo (</a:t>
            </a:r>
            <a:r>
              <a:rPr lang="pt-P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não computacional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atravessar a rua</a:t>
            </a:r>
            <a:endParaRPr lang="pt-P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Olhar para a direita (</a:t>
            </a:r>
            <a:r>
              <a:rPr lang="pt-P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Olhar para a esquerda (</a:t>
            </a:r>
            <a:r>
              <a:rPr lang="pt-P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Se vier um carro, então (</a:t>
            </a:r>
            <a:r>
              <a:rPr lang="pt-P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Condição </a:t>
            </a:r>
            <a:r>
              <a:rPr lang="pt-PT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pt-P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r>
              <a:rPr lang="pt-PT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Não atravessar (</a:t>
            </a:r>
            <a:r>
              <a:rPr lang="pt-P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resultado se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Senão (</a:t>
            </a:r>
            <a:r>
              <a:rPr lang="pt-PT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Atravessar (</a:t>
            </a:r>
            <a:r>
              <a:rPr lang="pt-P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resultado senão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Fim do se (</a:t>
            </a:r>
            <a:r>
              <a:rPr lang="pt-PT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</a:t>
            </a:r>
            <a:r>
              <a:rPr lang="pt-P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Fim do algoritmo (</a:t>
            </a:r>
            <a:r>
              <a:rPr lang="pt-PT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pt-P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6778752" y="3670735"/>
            <a:ext cx="4706112" cy="2383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Algoritmo (</a:t>
            </a:r>
            <a:r>
              <a:rPr lang="pt-P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computacional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somar 2 números</a:t>
            </a:r>
            <a:endParaRPr lang="pt-P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Ler o 1º número (</a:t>
            </a:r>
            <a:r>
              <a:rPr lang="pt-P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Ler o 2º número (</a:t>
            </a:r>
            <a:r>
              <a:rPr lang="pt-P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Soma= 1º numero + 2º número (</a:t>
            </a:r>
            <a:r>
              <a:rPr lang="pt-P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cálculo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Mostrar o resultado da soma (</a:t>
            </a:r>
            <a:r>
              <a:rPr lang="pt-P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Fim do algoritmo (</a:t>
            </a:r>
            <a:r>
              <a:rPr lang="pt-PT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pt-P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109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Linguagens de </a:t>
            </a: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programação e programas</a:t>
            </a:r>
            <a:endParaRPr lang="pt-PT" dirty="0"/>
          </a:p>
        </p:txBody>
      </p:sp>
      <p:sp>
        <p:nvSpPr>
          <p:cNvPr id="4" name="Retângulo 3"/>
          <p:cNvSpPr/>
          <p:nvPr/>
        </p:nvSpPr>
        <p:spPr>
          <a:xfrm>
            <a:off x="838200" y="1892300"/>
            <a:ext cx="10680700" cy="3078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Linguagens de programação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Uma linguagem de programação é um método padronizado para comunicar instruções ao computador.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Permite ao programador especificar </a:t>
            </a: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precisamente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sobre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dados o computador vai </a:t>
            </a:r>
            <a:r>
              <a:rPr lang="pt-PT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atuar</a:t>
            </a: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a forma como os dados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serão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armazenados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transmitidos </a:t>
            </a:r>
            <a:endParaRPr lang="pt-PT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quais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ações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devem ser tomadas sob várias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circunstâncias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pt-PT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P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Linguagens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programação podem ser usadas para expressar algoritmos com precisão.</a:t>
            </a:r>
            <a:endParaRPr lang="pt-P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838200" y="5502904"/>
            <a:ext cx="10515600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Programas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Um programa de computador é um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conjunto de instruções que descrevem uma tarefa a ser realizada por um computador.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Tem que ser escrito numa linguagem de programação.</a:t>
            </a:r>
            <a:endParaRPr lang="pt-P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831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Moldura 13"/>
          <p:cNvSpPr/>
          <p:nvPr/>
        </p:nvSpPr>
        <p:spPr>
          <a:xfrm>
            <a:off x="6298122" y="2710403"/>
            <a:ext cx="4731391" cy="1447649"/>
          </a:xfrm>
          <a:prstGeom prst="frame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148992" y="1403837"/>
            <a:ext cx="3626839" cy="5355312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pt-PT" b="1" dirty="0" err="1">
                <a:solidFill>
                  <a:schemeClr val="accent2">
                    <a:lumMod val="75000"/>
                  </a:schemeClr>
                </a:solidFill>
              </a:rPr>
              <a:t>Assambley</a:t>
            </a:r>
            <a:r>
              <a:rPr lang="pt-PT" b="1" dirty="0">
                <a:solidFill>
                  <a:schemeClr val="accent2">
                    <a:lumMod val="75000"/>
                  </a:schemeClr>
                </a:solidFill>
              </a:rPr>
              <a:t> CODE</a:t>
            </a:r>
          </a:p>
          <a:p>
            <a:r>
              <a:rPr lang="pt-PT" sz="900" dirty="0" err="1"/>
              <a:t>section</a:t>
            </a:r>
            <a:r>
              <a:rPr lang="pt-PT" sz="900" dirty="0"/>
              <a:t>	.</a:t>
            </a:r>
            <a:r>
              <a:rPr lang="pt-PT" sz="900" dirty="0" err="1"/>
              <a:t>text</a:t>
            </a:r>
            <a:endParaRPr lang="pt-PT" sz="900" dirty="0"/>
          </a:p>
          <a:p>
            <a:r>
              <a:rPr lang="pt-PT" sz="900" dirty="0"/>
              <a:t>   global _</a:t>
            </a:r>
            <a:r>
              <a:rPr lang="pt-PT" sz="900" dirty="0" err="1"/>
              <a:t>start</a:t>
            </a:r>
            <a:r>
              <a:rPr lang="pt-PT" sz="900" dirty="0"/>
              <a:t>        ;must </a:t>
            </a:r>
            <a:r>
              <a:rPr lang="pt-PT" sz="900" dirty="0" err="1"/>
              <a:t>be</a:t>
            </a:r>
            <a:r>
              <a:rPr lang="pt-PT" sz="900" dirty="0"/>
              <a:t> </a:t>
            </a:r>
            <a:r>
              <a:rPr lang="pt-PT" sz="900" dirty="0" err="1"/>
              <a:t>declared</a:t>
            </a:r>
            <a:r>
              <a:rPr lang="pt-PT" sz="900" dirty="0"/>
              <a:t> for </a:t>
            </a:r>
            <a:r>
              <a:rPr lang="pt-PT" sz="900" dirty="0" err="1"/>
              <a:t>using</a:t>
            </a:r>
            <a:r>
              <a:rPr lang="pt-PT" sz="900" dirty="0"/>
              <a:t> </a:t>
            </a:r>
            <a:r>
              <a:rPr lang="pt-PT" sz="900" dirty="0" err="1"/>
              <a:t>gcc</a:t>
            </a:r>
            <a:endParaRPr lang="pt-PT" sz="900" dirty="0"/>
          </a:p>
          <a:p>
            <a:r>
              <a:rPr lang="pt-PT" sz="900" dirty="0"/>
              <a:t>	</a:t>
            </a:r>
          </a:p>
          <a:p>
            <a:r>
              <a:rPr lang="pt-PT" sz="900" dirty="0"/>
              <a:t>_</a:t>
            </a:r>
            <a:r>
              <a:rPr lang="pt-PT" sz="900" dirty="0" err="1"/>
              <a:t>start</a:t>
            </a:r>
            <a:r>
              <a:rPr lang="pt-PT" sz="900" dirty="0"/>
              <a:t>:	                ;</a:t>
            </a:r>
            <a:r>
              <a:rPr lang="pt-PT" sz="900" dirty="0" err="1"/>
              <a:t>tell</a:t>
            </a:r>
            <a:r>
              <a:rPr lang="pt-PT" sz="900" dirty="0"/>
              <a:t> </a:t>
            </a:r>
            <a:r>
              <a:rPr lang="pt-PT" sz="900" dirty="0" err="1"/>
              <a:t>linker</a:t>
            </a:r>
            <a:r>
              <a:rPr lang="pt-PT" sz="900" dirty="0"/>
              <a:t> </a:t>
            </a:r>
            <a:r>
              <a:rPr lang="pt-PT" sz="900" dirty="0" err="1"/>
              <a:t>entry</a:t>
            </a:r>
            <a:r>
              <a:rPr lang="pt-PT" sz="900" dirty="0"/>
              <a:t> </a:t>
            </a:r>
            <a:r>
              <a:rPr lang="pt-PT" sz="900" dirty="0" err="1"/>
              <a:t>point</a:t>
            </a:r>
            <a:endParaRPr lang="pt-PT" sz="900" dirty="0"/>
          </a:p>
          <a:p>
            <a:r>
              <a:rPr lang="pt-PT" sz="900" dirty="0"/>
              <a:t>   </a:t>
            </a:r>
            <a:r>
              <a:rPr lang="pt-PT" sz="900" dirty="0" err="1"/>
              <a:t>mov</a:t>
            </a:r>
            <a:r>
              <a:rPr lang="pt-PT" sz="900" dirty="0"/>
              <a:t>	eax,'3'</a:t>
            </a:r>
          </a:p>
          <a:p>
            <a:r>
              <a:rPr lang="pt-PT" sz="900" dirty="0"/>
              <a:t>   </a:t>
            </a:r>
            <a:r>
              <a:rPr lang="pt-PT" sz="900" dirty="0" err="1"/>
              <a:t>sub</a:t>
            </a:r>
            <a:r>
              <a:rPr lang="pt-PT" sz="900" dirty="0"/>
              <a:t>     </a:t>
            </a:r>
            <a:r>
              <a:rPr lang="pt-PT" sz="900" dirty="0" err="1"/>
              <a:t>eax</a:t>
            </a:r>
            <a:r>
              <a:rPr lang="pt-PT" sz="900" dirty="0"/>
              <a:t>, '0'</a:t>
            </a:r>
          </a:p>
          <a:p>
            <a:r>
              <a:rPr lang="pt-PT" sz="900" dirty="0"/>
              <a:t>	</a:t>
            </a:r>
          </a:p>
          <a:p>
            <a:r>
              <a:rPr lang="pt-PT" sz="900" dirty="0"/>
              <a:t>   </a:t>
            </a:r>
            <a:r>
              <a:rPr lang="pt-PT" sz="900" dirty="0" err="1"/>
              <a:t>mov</a:t>
            </a:r>
            <a:r>
              <a:rPr lang="pt-PT" sz="900" dirty="0"/>
              <a:t> 	</a:t>
            </a:r>
            <a:r>
              <a:rPr lang="pt-PT" sz="900" dirty="0" err="1"/>
              <a:t>ebx</a:t>
            </a:r>
            <a:r>
              <a:rPr lang="pt-PT" sz="900" dirty="0"/>
              <a:t>, '4'</a:t>
            </a:r>
          </a:p>
          <a:p>
            <a:r>
              <a:rPr lang="pt-PT" sz="900" dirty="0"/>
              <a:t>   </a:t>
            </a:r>
            <a:r>
              <a:rPr lang="pt-PT" sz="900" dirty="0" err="1"/>
              <a:t>sub</a:t>
            </a:r>
            <a:r>
              <a:rPr lang="pt-PT" sz="900" dirty="0"/>
              <a:t>     </a:t>
            </a:r>
            <a:r>
              <a:rPr lang="pt-PT" sz="900" dirty="0" err="1"/>
              <a:t>ebx</a:t>
            </a:r>
            <a:r>
              <a:rPr lang="pt-PT" sz="900" dirty="0"/>
              <a:t>, '0'</a:t>
            </a:r>
          </a:p>
          <a:p>
            <a:r>
              <a:rPr lang="pt-PT" sz="900" dirty="0"/>
              <a:t>   </a:t>
            </a:r>
            <a:r>
              <a:rPr lang="pt-PT" sz="900" dirty="0" err="1"/>
              <a:t>add</a:t>
            </a:r>
            <a:r>
              <a:rPr lang="pt-PT" sz="900" dirty="0"/>
              <a:t> 	</a:t>
            </a:r>
            <a:r>
              <a:rPr lang="pt-PT" sz="900" dirty="0" err="1"/>
              <a:t>eax</a:t>
            </a:r>
            <a:r>
              <a:rPr lang="pt-PT" sz="900" dirty="0"/>
              <a:t>, </a:t>
            </a:r>
            <a:r>
              <a:rPr lang="pt-PT" sz="900" dirty="0" err="1"/>
              <a:t>ebx</a:t>
            </a:r>
            <a:endParaRPr lang="pt-PT" sz="900" dirty="0"/>
          </a:p>
          <a:p>
            <a:r>
              <a:rPr lang="pt-PT" sz="900" dirty="0"/>
              <a:t>   </a:t>
            </a:r>
            <a:r>
              <a:rPr lang="pt-PT" sz="900" dirty="0" err="1"/>
              <a:t>add</a:t>
            </a:r>
            <a:r>
              <a:rPr lang="pt-PT" sz="900" dirty="0"/>
              <a:t>	</a:t>
            </a:r>
            <a:r>
              <a:rPr lang="pt-PT" sz="900" dirty="0" err="1"/>
              <a:t>eax</a:t>
            </a:r>
            <a:r>
              <a:rPr lang="pt-PT" sz="900" dirty="0"/>
              <a:t>, '0'</a:t>
            </a:r>
          </a:p>
          <a:p>
            <a:r>
              <a:rPr lang="pt-PT" sz="900" dirty="0"/>
              <a:t>	</a:t>
            </a:r>
          </a:p>
          <a:p>
            <a:r>
              <a:rPr lang="pt-PT" sz="900" dirty="0"/>
              <a:t>   </a:t>
            </a:r>
            <a:r>
              <a:rPr lang="pt-PT" sz="900" dirty="0" err="1"/>
              <a:t>mov</a:t>
            </a:r>
            <a:r>
              <a:rPr lang="pt-PT" sz="900" dirty="0"/>
              <a:t> 	[sum], </a:t>
            </a:r>
            <a:r>
              <a:rPr lang="pt-PT" sz="900" dirty="0" err="1"/>
              <a:t>eax</a:t>
            </a:r>
            <a:endParaRPr lang="pt-PT" sz="900" dirty="0"/>
          </a:p>
          <a:p>
            <a:r>
              <a:rPr lang="pt-PT" sz="900" dirty="0"/>
              <a:t>   </a:t>
            </a:r>
            <a:r>
              <a:rPr lang="pt-PT" sz="900" dirty="0" err="1"/>
              <a:t>mov</a:t>
            </a:r>
            <a:r>
              <a:rPr lang="pt-PT" sz="900" dirty="0"/>
              <a:t>	</a:t>
            </a:r>
            <a:r>
              <a:rPr lang="pt-PT" sz="900" dirty="0" err="1"/>
              <a:t>ecx,msg</a:t>
            </a:r>
            <a:r>
              <a:rPr lang="pt-PT" sz="900" dirty="0"/>
              <a:t>	</a:t>
            </a:r>
          </a:p>
          <a:p>
            <a:r>
              <a:rPr lang="pt-PT" sz="900" dirty="0"/>
              <a:t>   </a:t>
            </a:r>
            <a:r>
              <a:rPr lang="pt-PT" sz="900" dirty="0" err="1"/>
              <a:t>mov</a:t>
            </a:r>
            <a:r>
              <a:rPr lang="pt-PT" sz="900" dirty="0"/>
              <a:t>	</a:t>
            </a:r>
            <a:r>
              <a:rPr lang="pt-PT" sz="900" dirty="0" err="1"/>
              <a:t>edx</a:t>
            </a:r>
            <a:r>
              <a:rPr lang="pt-PT" sz="900" dirty="0"/>
              <a:t>, </a:t>
            </a:r>
            <a:r>
              <a:rPr lang="pt-PT" sz="900" dirty="0" err="1"/>
              <a:t>len</a:t>
            </a:r>
            <a:endParaRPr lang="pt-PT" sz="900" dirty="0"/>
          </a:p>
          <a:p>
            <a:r>
              <a:rPr lang="pt-PT" sz="900" dirty="0"/>
              <a:t>   </a:t>
            </a:r>
            <a:r>
              <a:rPr lang="pt-PT" sz="900" dirty="0" err="1"/>
              <a:t>mov</a:t>
            </a:r>
            <a:r>
              <a:rPr lang="pt-PT" sz="900" dirty="0"/>
              <a:t>	ebx,1	         ;file </a:t>
            </a:r>
            <a:r>
              <a:rPr lang="pt-PT" sz="900" dirty="0" err="1"/>
              <a:t>descriptor</a:t>
            </a:r>
            <a:r>
              <a:rPr lang="pt-PT" sz="900" dirty="0"/>
              <a:t> (</a:t>
            </a:r>
            <a:r>
              <a:rPr lang="pt-PT" sz="900" dirty="0" err="1"/>
              <a:t>stdout</a:t>
            </a:r>
            <a:r>
              <a:rPr lang="pt-PT" sz="900" dirty="0"/>
              <a:t>)</a:t>
            </a:r>
          </a:p>
          <a:p>
            <a:r>
              <a:rPr lang="pt-PT" sz="900" dirty="0"/>
              <a:t>   </a:t>
            </a:r>
            <a:r>
              <a:rPr lang="pt-PT" sz="900" dirty="0" err="1"/>
              <a:t>mov</a:t>
            </a:r>
            <a:r>
              <a:rPr lang="pt-PT" sz="900" dirty="0"/>
              <a:t>	eax,4	         ;</a:t>
            </a:r>
            <a:r>
              <a:rPr lang="pt-PT" sz="900" dirty="0" err="1"/>
              <a:t>system</a:t>
            </a:r>
            <a:r>
              <a:rPr lang="pt-PT" sz="900" dirty="0"/>
              <a:t> </a:t>
            </a:r>
            <a:r>
              <a:rPr lang="pt-PT" sz="900" dirty="0" err="1"/>
              <a:t>call</a:t>
            </a:r>
            <a:r>
              <a:rPr lang="pt-PT" sz="900" dirty="0"/>
              <a:t> </a:t>
            </a:r>
            <a:r>
              <a:rPr lang="pt-PT" sz="900" dirty="0" err="1"/>
              <a:t>number</a:t>
            </a:r>
            <a:r>
              <a:rPr lang="pt-PT" sz="900" dirty="0"/>
              <a:t> (</a:t>
            </a:r>
            <a:r>
              <a:rPr lang="pt-PT" sz="900" dirty="0" err="1"/>
              <a:t>sys_write</a:t>
            </a:r>
            <a:r>
              <a:rPr lang="pt-PT" sz="900" dirty="0"/>
              <a:t>)</a:t>
            </a:r>
          </a:p>
          <a:p>
            <a:r>
              <a:rPr lang="pt-PT" sz="900" dirty="0"/>
              <a:t>   </a:t>
            </a:r>
            <a:r>
              <a:rPr lang="pt-PT" sz="900" dirty="0" err="1"/>
              <a:t>int</a:t>
            </a:r>
            <a:r>
              <a:rPr lang="pt-PT" sz="900" dirty="0"/>
              <a:t>	0x80		</a:t>
            </a:r>
          </a:p>
          <a:p>
            <a:r>
              <a:rPr lang="pt-PT" sz="900" dirty="0"/>
              <a:t>   </a:t>
            </a:r>
            <a:r>
              <a:rPr lang="pt-PT" sz="900" dirty="0" err="1"/>
              <a:t>mov</a:t>
            </a:r>
            <a:r>
              <a:rPr lang="pt-PT" sz="900" dirty="0"/>
              <a:t>	</a:t>
            </a:r>
            <a:r>
              <a:rPr lang="pt-PT" sz="900" dirty="0" err="1"/>
              <a:t>ecx,sum</a:t>
            </a:r>
            <a:endParaRPr lang="pt-PT" sz="900" dirty="0"/>
          </a:p>
          <a:p>
            <a:r>
              <a:rPr lang="pt-PT" sz="900" dirty="0"/>
              <a:t>   </a:t>
            </a:r>
            <a:r>
              <a:rPr lang="pt-PT" sz="900" dirty="0" err="1"/>
              <a:t>mov</a:t>
            </a:r>
            <a:r>
              <a:rPr lang="pt-PT" sz="900" dirty="0"/>
              <a:t>	</a:t>
            </a:r>
            <a:r>
              <a:rPr lang="pt-PT" sz="900" dirty="0" err="1"/>
              <a:t>edx</a:t>
            </a:r>
            <a:r>
              <a:rPr lang="pt-PT" sz="900" dirty="0"/>
              <a:t>, 1</a:t>
            </a:r>
          </a:p>
          <a:p>
            <a:r>
              <a:rPr lang="pt-PT" sz="900" dirty="0"/>
              <a:t>   </a:t>
            </a:r>
            <a:r>
              <a:rPr lang="pt-PT" sz="900" dirty="0" err="1"/>
              <a:t>mov</a:t>
            </a:r>
            <a:r>
              <a:rPr lang="pt-PT" sz="900" dirty="0"/>
              <a:t>	ebx,1	         ;file </a:t>
            </a:r>
            <a:r>
              <a:rPr lang="pt-PT" sz="900" dirty="0" err="1"/>
              <a:t>descriptor</a:t>
            </a:r>
            <a:r>
              <a:rPr lang="pt-PT" sz="900" dirty="0"/>
              <a:t> (</a:t>
            </a:r>
            <a:r>
              <a:rPr lang="pt-PT" sz="900" dirty="0" err="1"/>
              <a:t>stdout</a:t>
            </a:r>
            <a:r>
              <a:rPr lang="pt-PT" sz="900" dirty="0"/>
              <a:t>)</a:t>
            </a:r>
          </a:p>
          <a:p>
            <a:r>
              <a:rPr lang="pt-PT" sz="900" dirty="0"/>
              <a:t>   </a:t>
            </a:r>
            <a:r>
              <a:rPr lang="pt-PT" sz="900" dirty="0" err="1"/>
              <a:t>mov</a:t>
            </a:r>
            <a:r>
              <a:rPr lang="pt-PT" sz="900" dirty="0"/>
              <a:t>	eax,4	         ;</a:t>
            </a:r>
            <a:r>
              <a:rPr lang="pt-PT" sz="900" dirty="0" err="1"/>
              <a:t>system</a:t>
            </a:r>
            <a:r>
              <a:rPr lang="pt-PT" sz="900" dirty="0"/>
              <a:t> </a:t>
            </a:r>
            <a:r>
              <a:rPr lang="pt-PT" sz="900" dirty="0" err="1"/>
              <a:t>call</a:t>
            </a:r>
            <a:r>
              <a:rPr lang="pt-PT" sz="900" dirty="0"/>
              <a:t> </a:t>
            </a:r>
            <a:r>
              <a:rPr lang="pt-PT" sz="900" dirty="0" err="1"/>
              <a:t>number</a:t>
            </a:r>
            <a:r>
              <a:rPr lang="pt-PT" sz="900" dirty="0"/>
              <a:t> (</a:t>
            </a:r>
            <a:r>
              <a:rPr lang="pt-PT" sz="900" dirty="0" err="1"/>
              <a:t>sys_write</a:t>
            </a:r>
            <a:r>
              <a:rPr lang="pt-PT" sz="900" dirty="0"/>
              <a:t>)</a:t>
            </a:r>
          </a:p>
          <a:p>
            <a:r>
              <a:rPr lang="pt-PT" sz="900" dirty="0"/>
              <a:t>   </a:t>
            </a:r>
            <a:r>
              <a:rPr lang="pt-PT" sz="900" dirty="0" err="1"/>
              <a:t>int</a:t>
            </a:r>
            <a:r>
              <a:rPr lang="pt-PT" sz="900" dirty="0"/>
              <a:t>	0x80	         ;</a:t>
            </a:r>
            <a:r>
              <a:rPr lang="pt-PT" sz="900" dirty="0" err="1"/>
              <a:t>call</a:t>
            </a:r>
            <a:r>
              <a:rPr lang="pt-PT" sz="900" dirty="0"/>
              <a:t> </a:t>
            </a:r>
            <a:r>
              <a:rPr lang="pt-PT" sz="900" dirty="0" err="1"/>
              <a:t>kernel</a:t>
            </a:r>
            <a:endParaRPr lang="pt-PT" sz="900" dirty="0"/>
          </a:p>
          <a:p>
            <a:r>
              <a:rPr lang="pt-PT" sz="900" dirty="0"/>
              <a:t>	</a:t>
            </a:r>
          </a:p>
          <a:p>
            <a:r>
              <a:rPr lang="pt-PT" sz="900" dirty="0"/>
              <a:t>   </a:t>
            </a:r>
            <a:r>
              <a:rPr lang="pt-PT" sz="900" dirty="0" err="1"/>
              <a:t>mov</a:t>
            </a:r>
            <a:r>
              <a:rPr lang="pt-PT" sz="900" dirty="0"/>
              <a:t>	eax,1	         ;</a:t>
            </a:r>
            <a:r>
              <a:rPr lang="pt-PT" sz="900" dirty="0" err="1"/>
              <a:t>system</a:t>
            </a:r>
            <a:r>
              <a:rPr lang="pt-PT" sz="900" dirty="0"/>
              <a:t> </a:t>
            </a:r>
            <a:r>
              <a:rPr lang="pt-PT" sz="900" dirty="0" err="1"/>
              <a:t>call</a:t>
            </a:r>
            <a:r>
              <a:rPr lang="pt-PT" sz="900" dirty="0"/>
              <a:t> </a:t>
            </a:r>
            <a:r>
              <a:rPr lang="pt-PT" sz="900" dirty="0" err="1"/>
              <a:t>number</a:t>
            </a:r>
            <a:r>
              <a:rPr lang="pt-PT" sz="900" dirty="0"/>
              <a:t> (</a:t>
            </a:r>
            <a:r>
              <a:rPr lang="pt-PT" sz="900" dirty="0" err="1"/>
              <a:t>sys_exit</a:t>
            </a:r>
            <a:r>
              <a:rPr lang="pt-PT" sz="900" dirty="0"/>
              <a:t>)</a:t>
            </a:r>
          </a:p>
          <a:p>
            <a:r>
              <a:rPr lang="pt-PT" sz="900" dirty="0"/>
              <a:t>   </a:t>
            </a:r>
            <a:r>
              <a:rPr lang="pt-PT" sz="900" dirty="0" err="1"/>
              <a:t>int</a:t>
            </a:r>
            <a:r>
              <a:rPr lang="pt-PT" sz="900" dirty="0"/>
              <a:t>	0x80	         ;</a:t>
            </a:r>
            <a:r>
              <a:rPr lang="pt-PT" sz="900" dirty="0" err="1"/>
              <a:t>call</a:t>
            </a:r>
            <a:r>
              <a:rPr lang="pt-PT" sz="900" dirty="0"/>
              <a:t> </a:t>
            </a:r>
            <a:r>
              <a:rPr lang="pt-PT" sz="900" dirty="0" err="1"/>
              <a:t>kernel</a:t>
            </a:r>
            <a:endParaRPr lang="pt-PT" sz="900" dirty="0"/>
          </a:p>
          <a:p>
            <a:r>
              <a:rPr lang="pt-PT" sz="900" dirty="0"/>
              <a:t>	</a:t>
            </a:r>
          </a:p>
          <a:p>
            <a:r>
              <a:rPr lang="pt-PT" sz="900" dirty="0" err="1"/>
              <a:t>section</a:t>
            </a:r>
            <a:r>
              <a:rPr lang="pt-PT" sz="900" dirty="0"/>
              <a:t> .data</a:t>
            </a:r>
          </a:p>
          <a:p>
            <a:r>
              <a:rPr lang="pt-PT" sz="900" dirty="0" err="1"/>
              <a:t>msg</a:t>
            </a:r>
            <a:r>
              <a:rPr lang="pt-PT" sz="900" dirty="0"/>
              <a:t> </a:t>
            </a:r>
            <a:r>
              <a:rPr lang="pt-PT" sz="900" dirty="0" err="1"/>
              <a:t>db</a:t>
            </a:r>
            <a:r>
              <a:rPr lang="pt-PT" sz="900" dirty="0"/>
              <a:t> "</a:t>
            </a:r>
            <a:r>
              <a:rPr lang="pt-PT" sz="900" dirty="0" err="1"/>
              <a:t>The</a:t>
            </a:r>
            <a:r>
              <a:rPr lang="pt-PT" sz="900" dirty="0"/>
              <a:t> sum </a:t>
            </a:r>
            <a:r>
              <a:rPr lang="pt-PT" sz="900" dirty="0" err="1"/>
              <a:t>is</a:t>
            </a:r>
            <a:r>
              <a:rPr lang="pt-PT" sz="900" dirty="0"/>
              <a:t>:", 0xA,0xD </a:t>
            </a:r>
          </a:p>
          <a:p>
            <a:r>
              <a:rPr lang="pt-PT" sz="900" dirty="0" err="1"/>
              <a:t>len</a:t>
            </a:r>
            <a:r>
              <a:rPr lang="pt-PT" sz="900" dirty="0"/>
              <a:t> </a:t>
            </a:r>
            <a:r>
              <a:rPr lang="pt-PT" sz="900" dirty="0" err="1"/>
              <a:t>equ</a:t>
            </a:r>
            <a:r>
              <a:rPr lang="pt-PT" sz="900" dirty="0"/>
              <a:t> $ - </a:t>
            </a:r>
            <a:r>
              <a:rPr lang="pt-PT" sz="900" dirty="0" err="1"/>
              <a:t>msg</a:t>
            </a:r>
            <a:r>
              <a:rPr lang="pt-PT" sz="900" dirty="0"/>
              <a:t>   </a:t>
            </a:r>
          </a:p>
          <a:p>
            <a:r>
              <a:rPr lang="pt-PT" sz="900" dirty="0" err="1"/>
              <a:t>segment</a:t>
            </a:r>
            <a:r>
              <a:rPr lang="pt-PT" sz="900" dirty="0"/>
              <a:t> .</a:t>
            </a:r>
            <a:r>
              <a:rPr lang="pt-PT" sz="900" dirty="0" err="1"/>
              <a:t>bss</a:t>
            </a:r>
            <a:endParaRPr lang="pt-PT" sz="900" dirty="0"/>
          </a:p>
          <a:p>
            <a:r>
              <a:rPr lang="pt-PT" sz="900" dirty="0"/>
              <a:t>sum </a:t>
            </a:r>
            <a:r>
              <a:rPr lang="pt-PT" sz="900" dirty="0" err="1"/>
              <a:t>resb</a:t>
            </a:r>
            <a:r>
              <a:rPr lang="pt-PT" sz="900" dirty="0"/>
              <a:t> 1</a:t>
            </a:r>
          </a:p>
        </p:txBody>
      </p:sp>
      <p:sp>
        <p:nvSpPr>
          <p:cNvPr id="11" name="Moldura 10"/>
          <p:cNvSpPr/>
          <p:nvPr/>
        </p:nvSpPr>
        <p:spPr>
          <a:xfrm>
            <a:off x="6325299" y="4348622"/>
            <a:ext cx="4731391" cy="1347501"/>
          </a:xfrm>
          <a:prstGeom prst="frame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800" y="364940"/>
            <a:ext cx="10991849" cy="1325563"/>
          </a:xfrm>
        </p:spPr>
        <p:txBody>
          <a:bodyPr>
            <a:normAutofit fontScale="90000"/>
          </a:bodyPr>
          <a:lstStyle/>
          <a:p>
            <a:r>
              <a:rPr lang="pt-PT" i="1" dirty="0" err="1">
                <a:latin typeface="+mn-lt"/>
              </a:rPr>
              <a:t>Low-level</a:t>
            </a:r>
            <a:r>
              <a:rPr lang="pt-PT" i="1" dirty="0">
                <a:latin typeface="+mn-lt"/>
              </a:rPr>
              <a:t> - </a:t>
            </a:r>
            <a:r>
              <a:rPr lang="pt-PT" i="1" dirty="0" err="1">
                <a:latin typeface="+mn-lt"/>
              </a:rPr>
              <a:t>high-level</a:t>
            </a:r>
            <a:r>
              <a:rPr lang="pt-PT" i="1" dirty="0">
                <a:latin typeface="+mn-lt"/>
              </a:rPr>
              <a:t> </a:t>
            </a:r>
            <a:r>
              <a:rPr lang="pt-PT" i="1" dirty="0" err="1">
                <a:latin typeface="+mn-lt"/>
              </a:rPr>
              <a:t>programming</a:t>
            </a:r>
            <a:r>
              <a:rPr lang="pt-PT" i="1" dirty="0">
                <a:latin typeface="+mn-lt"/>
              </a:rPr>
              <a:t> </a:t>
            </a:r>
            <a:r>
              <a:rPr lang="pt-PT" i="1" dirty="0" err="1" smtClean="0">
                <a:latin typeface="+mn-lt"/>
              </a:rPr>
              <a:t>language</a:t>
            </a:r>
            <a:r>
              <a:rPr lang="pt-PT" i="1" dirty="0" smtClean="0">
                <a:latin typeface="+mn-lt"/>
              </a:rPr>
              <a:t/>
            </a:r>
            <a:br>
              <a:rPr lang="pt-PT" i="1" dirty="0" smtClean="0">
                <a:latin typeface="+mn-lt"/>
              </a:rPr>
            </a:br>
            <a:r>
              <a:rPr lang="pt-PT" b="1" dirty="0"/>
              <a:t>Linguagens de baixo nível </a:t>
            </a:r>
            <a:r>
              <a:rPr lang="pt-PT" b="1" dirty="0" err="1"/>
              <a:t>vs</a:t>
            </a:r>
            <a:r>
              <a:rPr lang="pt-PT" b="1" dirty="0"/>
              <a:t> Linguagens de alto </a:t>
            </a:r>
            <a:r>
              <a:rPr lang="pt-PT" b="1" dirty="0" smtClean="0"/>
              <a:t>nível</a:t>
            </a:r>
            <a:r>
              <a:rPr lang="pt-PT" dirty="0" smtClean="0"/>
              <a:t> </a:t>
            </a:r>
            <a:r>
              <a:rPr lang="pt-PT" dirty="0"/>
              <a:t/>
            </a:r>
            <a:br>
              <a:rPr lang="pt-PT" dirty="0"/>
            </a:br>
            <a:r>
              <a:rPr lang="pt-PT" i="1" dirty="0" smtClean="0">
                <a:latin typeface="+mn-lt"/>
              </a:rPr>
              <a:t> </a:t>
            </a:r>
            <a:endParaRPr lang="pt-PT" i="1" dirty="0">
              <a:latin typeface="+mn-lt"/>
            </a:endParaRPr>
          </a:p>
        </p:txBody>
      </p:sp>
      <p:sp>
        <p:nvSpPr>
          <p:cNvPr id="4" name="Cubo 3"/>
          <p:cNvSpPr/>
          <p:nvPr/>
        </p:nvSpPr>
        <p:spPr>
          <a:xfrm>
            <a:off x="2080470" y="5880682"/>
            <a:ext cx="4429387" cy="687897"/>
          </a:xfrm>
          <a:prstGeom prst="cub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Hardware “CPU”</a:t>
            </a:r>
          </a:p>
        </p:txBody>
      </p:sp>
      <p:sp>
        <p:nvSpPr>
          <p:cNvPr id="5" name="Cubo 4"/>
          <p:cNvSpPr/>
          <p:nvPr/>
        </p:nvSpPr>
        <p:spPr>
          <a:xfrm>
            <a:off x="2080471" y="5008227"/>
            <a:ext cx="4429387" cy="687897"/>
          </a:xfrm>
          <a:prstGeom prst="cube">
            <a:avLst/>
          </a:prstGeom>
          <a:solidFill>
            <a:schemeClr val="accent2">
              <a:lumMod val="5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Código Máquina / </a:t>
            </a:r>
            <a:r>
              <a:rPr lang="pt-PT" i="1" u="sng" dirty="0" err="1"/>
              <a:t>machine</a:t>
            </a:r>
            <a:r>
              <a:rPr lang="pt-PT" i="1" u="sng" dirty="0"/>
              <a:t> </a:t>
            </a:r>
            <a:r>
              <a:rPr lang="pt-PT" i="1" u="sng" dirty="0" err="1"/>
              <a:t>code</a:t>
            </a:r>
            <a:endParaRPr lang="pt-PT" i="1" u="sng" dirty="0"/>
          </a:p>
          <a:p>
            <a:pPr algn="ctr"/>
            <a:r>
              <a:rPr lang="pt-PT" dirty="0"/>
              <a:t>01010101 </a:t>
            </a:r>
            <a:r>
              <a:rPr lang="pt-PT" sz="1200" dirty="0"/>
              <a:t>A única linguagem entendida pelo computador</a:t>
            </a:r>
            <a:endParaRPr lang="pt-PT" dirty="0"/>
          </a:p>
        </p:txBody>
      </p:sp>
      <p:sp>
        <p:nvSpPr>
          <p:cNvPr id="6" name="Cubo 5"/>
          <p:cNvSpPr/>
          <p:nvPr/>
        </p:nvSpPr>
        <p:spPr>
          <a:xfrm>
            <a:off x="2080471" y="4350544"/>
            <a:ext cx="4429387" cy="687897"/>
          </a:xfrm>
          <a:prstGeom prst="cub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Linguagem </a:t>
            </a:r>
            <a:r>
              <a:rPr lang="pt-PT" dirty="0" err="1"/>
              <a:t>assambley</a:t>
            </a:r>
            <a:r>
              <a:rPr lang="pt-PT" dirty="0"/>
              <a:t> ADD; SUB; JUMP</a:t>
            </a:r>
          </a:p>
          <a:p>
            <a:pPr algn="ctr"/>
            <a:r>
              <a:rPr lang="pt-PT" sz="1200" dirty="0"/>
              <a:t>Linguagem do </a:t>
            </a:r>
            <a:r>
              <a:rPr lang="pt-PT" sz="1200" dirty="0" err="1"/>
              <a:t>Instruction</a:t>
            </a:r>
            <a:r>
              <a:rPr lang="pt-PT" sz="1200" dirty="0"/>
              <a:t> SET – entendível para o programador</a:t>
            </a:r>
          </a:p>
        </p:txBody>
      </p:sp>
      <p:sp>
        <p:nvSpPr>
          <p:cNvPr id="7" name="Cubo 6"/>
          <p:cNvSpPr/>
          <p:nvPr/>
        </p:nvSpPr>
        <p:spPr>
          <a:xfrm>
            <a:off x="2080470" y="3393596"/>
            <a:ext cx="4429387" cy="764456"/>
          </a:xfrm>
          <a:prstGeom prst="cube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err="1"/>
              <a:t>Fortan</a:t>
            </a:r>
            <a:r>
              <a:rPr lang="pt-PT" dirty="0"/>
              <a:t>; C; Pascal</a:t>
            </a:r>
          </a:p>
          <a:p>
            <a:pPr algn="ctr"/>
            <a:r>
              <a:rPr lang="pt-PT" sz="1200" dirty="0"/>
              <a:t>Uma linguagem entendida pelo programador – semelhante à linguagem corrente</a:t>
            </a:r>
            <a:endParaRPr lang="pt-PT" dirty="0"/>
          </a:p>
        </p:txBody>
      </p:sp>
      <p:sp>
        <p:nvSpPr>
          <p:cNvPr id="8" name="Cubo 7"/>
          <p:cNvSpPr/>
          <p:nvPr/>
        </p:nvSpPr>
        <p:spPr>
          <a:xfrm>
            <a:off x="2080470" y="2710403"/>
            <a:ext cx="4429387" cy="737971"/>
          </a:xfrm>
          <a:prstGeom prst="cub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Visual </a:t>
            </a:r>
            <a:r>
              <a:rPr lang="pt-PT" dirty="0" err="1"/>
              <a:t>Básic</a:t>
            </a:r>
            <a:endParaRPr lang="pt-PT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6660859" y="4726627"/>
            <a:ext cx="4244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i="1" u="sng" dirty="0" err="1"/>
              <a:t>Low-level</a:t>
            </a:r>
            <a:r>
              <a:rPr lang="pt-PT" i="1" u="sng" dirty="0"/>
              <a:t> </a:t>
            </a:r>
            <a:r>
              <a:rPr lang="pt-PT" i="1" u="sng" dirty="0" err="1"/>
              <a:t>programming</a:t>
            </a:r>
            <a:r>
              <a:rPr lang="pt-PT" i="1" u="sng" dirty="0"/>
              <a:t> </a:t>
            </a:r>
            <a:r>
              <a:rPr lang="pt-PT" i="1" u="sng" dirty="0" err="1"/>
              <a:t>language</a:t>
            </a:r>
            <a:endParaRPr lang="pt-PT" i="1" u="sng" dirty="0"/>
          </a:p>
          <a:p>
            <a:pPr algn="ctr"/>
            <a:r>
              <a:rPr lang="pt-PT" u="sng" dirty="0"/>
              <a:t>linguagens de baixo nível</a:t>
            </a:r>
            <a:endParaRPr lang="pt-PT" dirty="0"/>
          </a:p>
        </p:txBody>
      </p:sp>
      <p:sp>
        <p:nvSpPr>
          <p:cNvPr id="15" name="Retângulo 14"/>
          <p:cNvSpPr/>
          <p:nvPr/>
        </p:nvSpPr>
        <p:spPr>
          <a:xfrm>
            <a:off x="6660859" y="3079388"/>
            <a:ext cx="39880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 err="1"/>
              <a:t>high-level</a:t>
            </a:r>
            <a:r>
              <a:rPr lang="pt-PT" dirty="0"/>
              <a:t> </a:t>
            </a:r>
            <a:r>
              <a:rPr lang="pt-PT" dirty="0" err="1"/>
              <a:t>programming</a:t>
            </a:r>
            <a:r>
              <a:rPr lang="pt-PT" dirty="0"/>
              <a:t> </a:t>
            </a:r>
            <a:r>
              <a:rPr lang="pt-PT" dirty="0" err="1"/>
              <a:t>language</a:t>
            </a:r>
            <a:r>
              <a:rPr lang="pt-PT" dirty="0"/>
              <a:t> linguagem de programação de alto nível</a:t>
            </a:r>
          </a:p>
        </p:txBody>
      </p:sp>
    </p:spTree>
    <p:extLst>
      <p:ext uri="{BB962C8B-B14F-4D97-AF65-F5344CB8AC3E}">
        <p14:creationId xmlns:p14="http://schemas.microsoft.com/office/powerpoint/2010/main" val="180435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7016" y="1588"/>
            <a:ext cx="10515600" cy="1325563"/>
          </a:xfrm>
        </p:spPr>
        <p:txBody>
          <a:bodyPr>
            <a:normAutofit/>
          </a:bodyPr>
          <a:lstStyle/>
          <a:p>
            <a:r>
              <a:rPr lang="pt-PT" sz="3600" i="1" dirty="0" err="1"/>
              <a:t>Low-level</a:t>
            </a:r>
            <a:r>
              <a:rPr lang="pt-PT" sz="3600" i="1" dirty="0"/>
              <a:t> - </a:t>
            </a:r>
            <a:r>
              <a:rPr lang="pt-PT" sz="3600" i="1" dirty="0" err="1"/>
              <a:t>high-level</a:t>
            </a:r>
            <a:r>
              <a:rPr lang="pt-PT" sz="3600" i="1" dirty="0"/>
              <a:t> </a:t>
            </a:r>
            <a:r>
              <a:rPr lang="pt-PT" sz="3600" i="1" dirty="0" err="1"/>
              <a:t>programming</a:t>
            </a:r>
            <a:r>
              <a:rPr lang="pt-PT" sz="3600" i="1" dirty="0"/>
              <a:t> </a:t>
            </a:r>
            <a:r>
              <a:rPr lang="pt-PT" sz="3600" i="1" dirty="0" err="1"/>
              <a:t>language</a:t>
            </a:r>
            <a:r>
              <a:rPr lang="pt-PT" sz="3600" i="1" dirty="0"/>
              <a:t/>
            </a:r>
            <a:br>
              <a:rPr lang="pt-PT" sz="3600" i="1" dirty="0"/>
            </a:br>
            <a:r>
              <a:rPr lang="pt-PT" sz="3600" b="1" dirty="0"/>
              <a:t>Linguagens de baixo nível </a:t>
            </a:r>
            <a:r>
              <a:rPr lang="pt-PT" sz="3600" b="1" dirty="0" err="1"/>
              <a:t>vs</a:t>
            </a:r>
            <a:r>
              <a:rPr lang="pt-PT" sz="3600" b="1" dirty="0"/>
              <a:t> Linguagens de alto nível</a:t>
            </a:r>
            <a:endParaRPr lang="pt-PT" sz="6000" dirty="0"/>
          </a:p>
        </p:txBody>
      </p:sp>
      <p:sp>
        <p:nvSpPr>
          <p:cNvPr id="4" name="Retângulo 3"/>
          <p:cNvSpPr/>
          <p:nvPr/>
        </p:nvSpPr>
        <p:spPr>
          <a:xfrm>
            <a:off x="597016" y="1623124"/>
            <a:ext cx="109979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b="1" i="1" u="sng" dirty="0" err="1" smtClean="0">
                <a:solidFill>
                  <a:schemeClr val="tx2"/>
                </a:solidFill>
              </a:rPr>
              <a:t>Low-level</a:t>
            </a:r>
            <a:r>
              <a:rPr lang="pt-PT" b="1" i="1" u="sng" dirty="0" smtClean="0">
                <a:solidFill>
                  <a:schemeClr val="tx2"/>
                </a:solidFill>
              </a:rPr>
              <a:t> </a:t>
            </a:r>
            <a:r>
              <a:rPr lang="pt-PT" b="1" i="1" u="sng" dirty="0">
                <a:solidFill>
                  <a:schemeClr val="tx2"/>
                </a:solidFill>
              </a:rPr>
              <a:t>programming language</a:t>
            </a:r>
            <a:r>
              <a:rPr lang="pt-PT" b="1" u="sng" dirty="0">
                <a:solidFill>
                  <a:schemeClr val="tx2"/>
                </a:solidFill>
              </a:rPr>
              <a:t> (linguagens de baixo nível)</a:t>
            </a:r>
            <a:r>
              <a:rPr lang="pt-PT" b="1" dirty="0"/>
              <a:t> </a:t>
            </a:r>
            <a:r>
              <a:rPr lang="pt-PT" dirty="0"/>
              <a:t>- </a:t>
            </a:r>
            <a:r>
              <a:rPr lang="pt-PT" dirty="0">
                <a:solidFill>
                  <a:schemeClr val="bg1">
                    <a:lumMod val="50000"/>
                  </a:schemeClr>
                </a:solidFill>
              </a:rPr>
              <a:t>é uma linguagem de programação que muito relacionada com o SET de instruções da máquina</a:t>
            </a:r>
            <a:r>
              <a:rPr lang="pt-PT" dirty="0"/>
              <a:t>. É uma linguagem que está “perto do hardware”.  Programas escritos em linguagens de baixo nível tendem a ser relativamente não-portáteis, principalmente por causa da estreita relação entre a linguagem e a arquitetura de hardware. </a:t>
            </a:r>
          </a:p>
        </p:txBody>
      </p:sp>
      <p:sp>
        <p:nvSpPr>
          <p:cNvPr id="3" name="Retângulo 2"/>
          <p:cNvSpPr/>
          <p:nvPr/>
        </p:nvSpPr>
        <p:spPr>
          <a:xfrm>
            <a:off x="154643" y="1253792"/>
            <a:ext cx="4933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PT" b="1" dirty="0"/>
              <a:t>Existem dois tipos de linguagens de programação:</a:t>
            </a:r>
            <a:endParaRPr lang="pt-PT" b="1" dirty="0"/>
          </a:p>
        </p:txBody>
      </p:sp>
      <p:sp>
        <p:nvSpPr>
          <p:cNvPr id="7" name="Retângulo 6"/>
          <p:cNvSpPr/>
          <p:nvPr/>
        </p:nvSpPr>
        <p:spPr>
          <a:xfrm>
            <a:off x="1479084" y="2884155"/>
            <a:ext cx="105582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b="1" dirty="0"/>
              <a:t>Para esta programação pode ser usada:</a:t>
            </a:r>
          </a:p>
          <a:p>
            <a:pPr algn="just"/>
            <a:r>
              <a:rPr lang="pt-PT" dirty="0"/>
              <a:t>  - </a:t>
            </a:r>
            <a:r>
              <a:rPr lang="pt-PT" b="1" u="sng" dirty="0"/>
              <a:t>linguagem máquina</a:t>
            </a:r>
            <a:r>
              <a:rPr lang="pt-PT" b="1" i="1" u="sng" dirty="0"/>
              <a:t> </a:t>
            </a:r>
            <a:r>
              <a:rPr lang="pt-PT" b="1" i="1" u="sng" dirty="0" err="1"/>
              <a:t>machine</a:t>
            </a:r>
            <a:r>
              <a:rPr lang="pt-PT" b="1" i="1" u="sng" dirty="0"/>
              <a:t> </a:t>
            </a:r>
            <a:r>
              <a:rPr lang="pt-PT" b="1" i="1" u="sng" dirty="0" err="1"/>
              <a:t>code</a:t>
            </a:r>
            <a:r>
              <a:rPr lang="pt-PT" dirty="0"/>
              <a:t> - A única linguagem entendida pelo computador. (apenas entendível pelo computador, constituída por zeros e uns 01010101, não entendível para humanos)</a:t>
            </a:r>
          </a:p>
          <a:p>
            <a:pPr algn="just"/>
            <a:r>
              <a:rPr lang="pt-PT" dirty="0"/>
              <a:t>ou </a:t>
            </a:r>
            <a:br>
              <a:rPr lang="pt-PT" dirty="0"/>
            </a:br>
            <a:r>
              <a:rPr lang="pt-PT" dirty="0"/>
              <a:t>  - </a:t>
            </a:r>
            <a:r>
              <a:rPr lang="pt-PT" b="1" u="sng" dirty="0"/>
              <a:t>linguagem </a:t>
            </a:r>
            <a:r>
              <a:rPr lang="pt-PT" b="1" u="sng" dirty="0" err="1"/>
              <a:t>assambley</a:t>
            </a:r>
            <a:r>
              <a:rPr lang="pt-PT" b="1" u="sng" dirty="0"/>
              <a:t> ou assembler</a:t>
            </a:r>
            <a:r>
              <a:rPr lang="pt-PT" dirty="0"/>
              <a:t> que utiliza a já referida linguagem do </a:t>
            </a:r>
            <a:r>
              <a:rPr lang="pt-PT" dirty="0" err="1"/>
              <a:t>Instruction</a:t>
            </a:r>
            <a:r>
              <a:rPr lang="pt-PT" dirty="0"/>
              <a:t> SET (ADD; SUB; JUMP; etc.. ). Contudo, e apesar de ser uma linguagem de baixo nível é necessário traduzi-la para linguagem máquina, para que seja entendível pelo computador, para esse efeito é utilizado um </a:t>
            </a:r>
            <a:r>
              <a:rPr lang="pt-PT" u="sng" dirty="0"/>
              <a:t>tradutor </a:t>
            </a:r>
            <a:r>
              <a:rPr lang="pt-PT" dirty="0"/>
              <a:t>ou </a:t>
            </a:r>
            <a:r>
              <a:rPr lang="pt-PT" u="sng" dirty="0"/>
              <a:t>assembler</a:t>
            </a:r>
            <a:r>
              <a:rPr lang="pt-PT" dirty="0"/>
              <a:t>.</a:t>
            </a:r>
            <a:br>
              <a:rPr lang="pt-PT" dirty="0"/>
            </a:br>
            <a:r>
              <a:rPr lang="pt-PT" dirty="0" err="1"/>
              <a:t>ex</a:t>
            </a:r>
            <a:r>
              <a:rPr lang="pt-PT" dirty="0"/>
              <a:t>: ADD; SUB; JUMP  &gt;&gt;&gt; ASEMBLER &gt;&gt;&gt;&gt;&gt; Computador</a:t>
            </a:r>
            <a:endParaRPr lang="pt-PT" dirty="0"/>
          </a:p>
        </p:txBody>
      </p:sp>
      <p:sp>
        <p:nvSpPr>
          <p:cNvPr id="8" name="Retângulo 7"/>
          <p:cNvSpPr/>
          <p:nvPr/>
        </p:nvSpPr>
        <p:spPr>
          <a:xfrm>
            <a:off x="597016" y="5347222"/>
            <a:ext cx="112654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b="1" u="sng" dirty="0" err="1">
                <a:solidFill>
                  <a:schemeClr val="tx2"/>
                </a:solidFill>
              </a:rPr>
              <a:t>high-level</a:t>
            </a:r>
            <a:r>
              <a:rPr lang="pt-PT" b="1" u="sng" dirty="0">
                <a:solidFill>
                  <a:schemeClr val="tx2"/>
                </a:solidFill>
              </a:rPr>
              <a:t> </a:t>
            </a:r>
            <a:r>
              <a:rPr lang="pt-PT" b="1" u="sng" dirty="0" err="1">
                <a:solidFill>
                  <a:schemeClr val="tx2"/>
                </a:solidFill>
              </a:rPr>
              <a:t>programming</a:t>
            </a:r>
            <a:r>
              <a:rPr lang="pt-PT" b="1" u="sng" dirty="0">
                <a:solidFill>
                  <a:schemeClr val="tx2"/>
                </a:solidFill>
              </a:rPr>
              <a:t> </a:t>
            </a:r>
            <a:r>
              <a:rPr lang="pt-PT" b="1" u="sng" dirty="0" err="1">
                <a:solidFill>
                  <a:schemeClr val="tx2"/>
                </a:solidFill>
              </a:rPr>
              <a:t>language</a:t>
            </a:r>
            <a:r>
              <a:rPr lang="pt-PT" b="1" u="sng" dirty="0">
                <a:solidFill>
                  <a:schemeClr val="tx2"/>
                </a:solidFill>
              </a:rPr>
              <a:t> (linguagem de programação de alto nível)</a:t>
            </a:r>
            <a:r>
              <a:rPr lang="pt-PT" b="1" u="sng" dirty="0"/>
              <a:t> </a:t>
            </a:r>
            <a:r>
              <a:rPr lang="pt-PT" dirty="0"/>
              <a:t>é uma linguagem de programação distante do código máquina em comparação com linguagens de programação de baixo nível. Podem ser usados elementos da linguagem natural tornando-se mais fácil aos humanos, alias foi com esse propósito que foi inventada. Exemplo C++ que utiliza caracteres como +*-/ sem recorrer a palavras do SET de instruções ou a código binário.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208296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Compiladores/interpretadores</a:t>
            </a:r>
            <a:endParaRPr lang="pt-PT" dirty="0"/>
          </a:p>
        </p:txBody>
      </p:sp>
      <p:sp>
        <p:nvSpPr>
          <p:cNvPr id="4" name="Retângulo 3"/>
          <p:cNvSpPr/>
          <p:nvPr/>
        </p:nvSpPr>
        <p:spPr>
          <a:xfrm>
            <a:off x="743712" y="1752836"/>
            <a:ext cx="10610088" cy="1870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Compiladores/interpretadores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Um compilador é um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programa de computador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(ou um grupo de programas). Classicamente, um compilador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traduz um programa de uma linguagem textual facilmente entendida por um ser humano para uma linguagem de máquina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específica para um processador e sistema operativo.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nome "compilador" é usado principalmente para os programas que traduzem o código fonte de uma linguagem de programação de alto nível para uma linguagem de programação de baixo nível (por exemplo, </a:t>
            </a:r>
            <a:r>
              <a:rPr lang="pt-P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Assembly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código de máquina).</a:t>
            </a:r>
            <a:endParaRPr lang="pt-P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977750" y="4551202"/>
            <a:ext cx="26768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programação de alto nível </a:t>
            </a:r>
            <a:endParaRPr lang="pt-PT" dirty="0"/>
          </a:p>
        </p:txBody>
      </p:sp>
      <p:sp>
        <p:nvSpPr>
          <p:cNvPr id="5" name="Retângulo 4"/>
          <p:cNvSpPr/>
          <p:nvPr/>
        </p:nvSpPr>
        <p:spPr>
          <a:xfrm>
            <a:off x="743712" y="4181870"/>
            <a:ext cx="31449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Compiladores/interpretadores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PT" dirty="0"/>
          </a:p>
        </p:txBody>
      </p:sp>
      <p:sp>
        <p:nvSpPr>
          <p:cNvPr id="8" name="Retângulo 7"/>
          <p:cNvSpPr/>
          <p:nvPr/>
        </p:nvSpPr>
        <p:spPr>
          <a:xfrm>
            <a:off x="7796783" y="3685496"/>
            <a:ext cx="3986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Linguagem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programação de baixo </a:t>
            </a: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nível, </a:t>
            </a:r>
            <a:r>
              <a:rPr lang="pt-P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Assembly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PT" b="1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054986"/>
              </p:ext>
            </p:extLst>
          </p:nvPr>
        </p:nvGraphicFramePr>
        <p:xfrm>
          <a:off x="1333530" y="4920534"/>
          <a:ext cx="1965325" cy="109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65325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PROGRAM Teste;</a:t>
                      </a:r>
                      <a:endParaRPr lang="pt-P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VAR</a:t>
                      </a:r>
                      <a:endParaRPr lang="pt-P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        Número:  INTEGER;</a:t>
                      </a:r>
                      <a:endParaRPr lang="pt-P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BEGIN</a:t>
                      </a:r>
                      <a:endParaRPr lang="pt-P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        Número: =10;</a:t>
                      </a:r>
                      <a:endParaRPr lang="pt-P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END.</a:t>
                      </a:r>
                      <a:endParaRPr lang="pt-PT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2"/>
          <a:srcRect l="1287" t="16377"/>
          <a:stretch/>
        </p:blipFill>
        <p:spPr>
          <a:xfrm>
            <a:off x="7921752" y="4329497"/>
            <a:ext cx="3432048" cy="2401273"/>
          </a:xfrm>
          <a:prstGeom prst="rect">
            <a:avLst/>
          </a:prstGeom>
        </p:spPr>
      </p:pic>
      <p:sp>
        <p:nvSpPr>
          <p:cNvPr id="11" name="Retângulo arredondado 10"/>
          <p:cNvSpPr/>
          <p:nvPr/>
        </p:nvSpPr>
        <p:spPr>
          <a:xfrm>
            <a:off x="731519" y="4096526"/>
            <a:ext cx="3144964" cy="20838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Losango 11"/>
          <p:cNvSpPr/>
          <p:nvPr/>
        </p:nvSpPr>
        <p:spPr>
          <a:xfrm>
            <a:off x="4848555" y="4335407"/>
            <a:ext cx="1641590" cy="159265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traduz</a:t>
            </a:r>
            <a:endParaRPr lang="pt-PT" dirty="0"/>
          </a:p>
        </p:txBody>
      </p:sp>
      <p:sp>
        <p:nvSpPr>
          <p:cNvPr id="13" name="Retângulo arredondado 12"/>
          <p:cNvSpPr/>
          <p:nvPr/>
        </p:nvSpPr>
        <p:spPr>
          <a:xfrm>
            <a:off x="7687713" y="3623348"/>
            <a:ext cx="3912318" cy="30091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15" name="Conexão em ângulos retos 14"/>
          <p:cNvCxnSpPr>
            <a:stCxn id="11" idx="3"/>
            <a:endCxn id="12" idx="1"/>
          </p:cNvCxnSpPr>
          <p:nvPr/>
        </p:nvCxnSpPr>
        <p:spPr>
          <a:xfrm flipV="1">
            <a:off x="3876483" y="5131735"/>
            <a:ext cx="972072" cy="669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xão em ângulos retos 15"/>
          <p:cNvCxnSpPr>
            <a:stCxn id="12" idx="3"/>
            <a:endCxn id="13" idx="1"/>
          </p:cNvCxnSpPr>
          <p:nvPr/>
        </p:nvCxnSpPr>
        <p:spPr>
          <a:xfrm flipV="1">
            <a:off x="6490145" y="5127898"/>
            <a:ext cx="1197568" cy="383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2185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Gerações das </a:t>
            </a:r>
            <a:r>
              <a:rPr lang="pt-PT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linguagens</a:t>
            </a:r>
            <a:endParaRPr lang="pt-PT" dirty="0"/>
          </a:p>
        </p:txBody>
      </p:sp>
      <p:sp>
        <p:nvSpPr>
          <p:cNvPr id="4" name="Retângulo 3"/>
          <p:cNvSpPr/>
          <p:nvPr/>
        </p:nvSpPr>
        <p:spPr>
          <a:xfrm>
            <a:off x="740664" y="1573037"/>
            <a:ext cx="10341864" cy="5130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PT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Primeira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geração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linguagem de máquina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)- São linguagens onde suas estruturas de controlo são aparentemente orientadas à máquina. Uma linguagem típica desta geração é a linguagem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Fortran</a:t>
            </a: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pt-P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Segunda geração (linguagens de montagem (</a:t>
            </a:r>
            <a:r>
              <a:rPr lang="pt-P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assembly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))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São linguagens onde as estruturas de controlo são estruturadas de forma a minimizar ou dispensar o uso de instruções GOTO. Uma linguagem típica desta geração é o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Algol</a:t>
            </a: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pt-P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Terceira geração (Linguagens baseadas em procedimentos)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São linguagens que dão ênfase à simplicidade e eficiência. Uma linguagem típica desta geração é a linguagem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Pascal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As estruturas de controlo são mais simples e eficientes</a:t>
            </a: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pt-P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Quarta geração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(Linguagens baseadas em aplicações)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Esta é uma geração linguagens com abstração de dados. A maioria das linguagens desta geração focam na modularização e no encapsulamento. Uma linguagem típica desta geração é a linguagem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</a:t>
            </a: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pt-P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Quinta geração (Linguagens voltadas para a Inteligência artificial como as linguagens lógicas (</a:t>
            </a:r>
            <a:r>
              <a:rPr lang="pt-P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Prolog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e as linguagens funcionais (</a:t>
            </a:r>
            <a:r>
              <a:rPr lang="pt-P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Lisp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).)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P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8841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TM02900769[[fn=Retrospetiva]]</Template>
  <TotalTime>5508</TotalTime>
  <Words>689</Words>
  <Application>Microsoft Office PowerPoint</Application>
  <PresentationFormat>Ecrã Panorâmico</PresentationFormat>
  <Paragraphs>109</Paragraphs>
  <Slides>7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Tema do Office</vt:lpstr>
      <vt:lpstr>6051 - Programação - algoritmia   </vt:lpstr>
      <vt:lpstr>Algoritmo para que serve?</vt:lpstr>
      <vt:lpstr>Linguagens de programação e programas</vt:lpstr>
      <vt:lpstr>Low-level - high-level programming language Linguagens de baixo nível vs Linguagens de alto nível   </vt:lpstr>
      <vt:lpstr>Low-level - high-level programming language Linguagens de baixo nível vs Linguagens de alto nível</vt:lpstr>
      <vt:lpstr>Compiladores/interpretadores</vt:lpstr>
      <vt:lpstr>Gerações das linguagens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 SET CISC vs RISC</dc:title>
  <dc:creator>x1</dc:creator>
  <cp:lastModifiedBy>x2</cp:lastModifiedBy>
  <cp:revision>40</cp:revision>
  <dcterms:created xsi:type="dcterms:W3CDTF">2016-10-24T11:03:47Z</dcterms:created>
  <dcterms:modified xsi:type="dcterms:W3CDTF">2017-09-19T17:41:03Z</dcterms:modified>
</cp:coreProperties>
</file>