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8" r:id="rId3"/>
    <p:sldId id="264" r:id="rId4"/>
    <p:sldId id="259" r:id="rId5"/>
    <p:sldId id="260" r:id="rId6"/>
    <p:sldId id="262" r:id="rId7"/>
    <p:sldId id="261" r:id="rId8"/>
    <p:sldId id="263" r:id="rId9"/>
  </p:sldIdLst>
  <p:sldSz cx="12192000" cy="6858000"/>
  <p:notesSz cx="6858000" cy="91440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67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8F3580-F206-41CC-9B98-3D29883282BD}" type="datetimeFigureOut">
              <a:rPr lang="pt-PT" smtClean="0"/>
              <a:t>27-01-2016</a:t>
            </a:fld>
            <a:endParaRPr lang="pt-PT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PT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PT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91B7F5-9CF8-49A5-B72F-23C1109949C8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7178615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7BE8FB5-2F2F-4980-8CBC-756200F91BF6}" type="slidenum">
              <a:rPr lang="en-US" altLang="pt-PT"/>
              <a:pPr/>
              <a:t>6</a:t>
            </a:fld>
            <a:endParaRPr lang="en-US" altLang="pt-PT"/>
          </a:p>
        </p:txBody>
      </p:sp>
      <p:sp>
        <p:nvSpPr>
          <p:cNvPr id="51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PT" altLang="pt-PT"/>
          </a:p>
        </p:txBody>
      </p:sp>
    </p:spTree>
    <p:extLst>
      <p:ext uri="{BB962C8B-B14F-4D97-AF65-F5344CB8AC3E}">
        <p14:creationId xmlns:p14="http://schemas.microsoft.com/office/powerpoint/2010/main" val="18402769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26F9175-9C24-4317-9D8F-17AA4DF0E7D1}" type="slidenum">
              <a:rPr lang="en-US" altLang="pt-PT"/>
              <a:pPr/>
              <a:t>8</a:t>
            </a:fld>
            <a:endParaRPr lang="en-US" altLang="pt-PT"/>
          </a:p>
        </p:txBody>
      </p:sp>
      <p:sp>
        <p:nvSpPr>
          <p:cNvPr id="55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PT" altLang="pt-PT"/>
          </a:p>
        </p:txBody>
      </p:sp>
    </p:spTree>
    <p:extLst>
      <p:ext uri="{BB962C8B-B14F-4D97-AF65-F5344CB8AC3E}">
        <p14:creationId xmlns:p14="http://schemas.microsoft.com/office/powerpoint/2010/main" val="17170282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PT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pt-PT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9FAD0-D5CC-407B-BE1C-9E3A2B53F365}" type="datetimeFigureOut">
              <a:rPr lang="pt-PT" smtClean="0"/>
              <a:t>27-01-2016</a:t>
            </a:fld>
            <a:endParaRPr lang="pt-PT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F806C-AC93-421B-BA95-470898FAF384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1514484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PT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PT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9FAD0-D5CC-407B-BE1C-9E3A2B53F365}" type="datetimeFigureOut">
              <a:rPr lang="pt-PT" smtClean="0"/>
              <a:t>27-01-2016</a:t>
            </a:fld>
            <a:endParaRPr lang="pt-PT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F806C-AC93-421B-BA95-470898FAF384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8019555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PT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PT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9FAD0-D5CC-407B-BE1C-9E3A2B53F365}" type="datetimeFigureOut">
              <a:rPr lang="pt-PT" smtClean="0"/>
              <a:t>27-01-2016</a:t>
            </a:fld>
            <a:endParaRPr lang="pt-PT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F806C-AC93-421B-BA95-470898FAF384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4161373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PT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PT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9FAD0-D5CC-407B-BE1C-9E3A2B53F365}" type="datetimeFigureOut">
              <a:rPr lang="pt-PT" smtClean="0"/>
              <a:t>27-01-2016</a:t>
            </a:fld>
            <a:endParaRPr lang="pt-PT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F806C-AC93-421B-BA95-470898FAF384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8156623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PT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9FAD0-D5CC-407B-BE1C-9E3A2B53F365}" type="datetimeFigureOut">
              <a:rPr lang="pt-PT" smtClean="0"/>
              <a:t>27-01-2016</a:t>
            </a:fld>
            <a:endParaRPr lang="pt-PT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F806C-AC93-421B-BA95-470898FAF384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2205909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PT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PT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PT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9FAD0-D5CC-407B-BE1C-9E3A2B53F365}" type="datetimeFigureOut">
              <a:rPr lang="pt-PT" smtClean="0"/>
              <a:t>27-01-2016</a:t>
            </a:fld>
            <a:endParaRPr lang="pt-PT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F806C-AC93-421B-BA95-470898FAF384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987740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PT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PT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PT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9FAD0-D5CC-407B-BE1C-9E3A2B53F365}" type="datetimeFigureOut">
              <a:rPr lang="pt-PT" smtClean="0"/>
              <a:t>27-01-2016</a:t>
            </a:fld>
            <a:endParaRPr lang="pt-PT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F806C-AC93-421B-BA95-470898FAF384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8507882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PT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9FAD0-D5CC-407B-BE1C-9E3A2B53F365}" type="datetimeFigureOut">
              <a:rPr lang="pt-PT" smtClean="0"/>
              <a:t>27-01-2016</a:t>
            </a:fld>
            <a:endParaRPr lang="pt-PT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F806C-AC93-421B-BA95-470898FAF384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4988229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9FAD0-D5CC-407B-BE1C-9E3A2B53F365}" type="datetimeFigureOut">
              <a:rPr lang="pt-PT" smtClean="0"/>
              <a:t>27-01-2016</a:t>
            </a:fld>
            <a:endParaRPr lang="pt-PT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F806C-AC93-421B-BA95-470898FAF384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2995009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PT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PT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9FAD0-D5CC-407B-BE1C-9E3A2B53F365}" type="datetimeFigureOut">
              <a:rPr lang="pt-PT" smtClean="0"/>
              <a:t>27-01-2016</a:t>
            </a:fld>
            <a:endParaRPr lang="pt-PT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F806C-AC93-421B-BA95-470898FAF384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1678159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PT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PT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9FAD0-D5CC-407B-BE1C-9E3A2B53F365}" type="datetimeFigureOut">
              <a:rPr lang="pt-PT" smtClean="0"/>
              <a:t>27-01-2016</a:t>
            </a:fld>
            <a:endParaRPr lang="pt-PT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F806C-AC93-421B-BA95-470898FAF384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7789249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PT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PT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19FAD0-D5CC-407B-BE1C-9E3A2B53F365}" type="datetimeFigureOut">
              <a:rPr lang="pt-PT" smtClean="0"/>
              <a:t>27-01-2016</a:t>
            </a:fld>
            <a:endParaRPr lang="pt-PT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3F806C-AC93-421B-BA95-470898FAF384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9170557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7.xml"/><Relationship Id="rId3" Type="http://schemas.openxmlformats.org/officeDocument/2006/relationships/hyperlink" Target="https://notepad-plus-plus.org/download/v6.8.8.html" TargetMode="External"/><Relationship Id="rId7" Type="http://schemas.openxmlformats.org/officeDocument/2006/relationships/hyperlink" Target="https://byet.host/free-hosting" TargetMode="External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Relationship Id="rId6" Type="http://schemas.openxmlformats.org/officeDocument/2006/relationships/slide" Target="slide5.xml"/><Relationship Id="rId5" Type="http://schemas.openxmlformats.org/officeDocument/2006/relationships/hyperlink" Target="http://www.w3schools.com/html/" TargetMode="External"/><Relationship Id="rId4" Type="http://schemas.openxmlformats.org/officeDocument/2006/relationships/slide" Target="slide4.xml"/><Relationship Id="rId9" Type="http://schemas.openxmlformats.org/officeDocument/2006/relationships/hyperlink" Target="https://filezilla-project.org/download.php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w3schools.com/html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byet.host/free-hosting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byet.host/free-hosting/news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hyperlink" Target="http://ftp.byethost7.com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8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PT" dirty="0" smtClean="0"/>
              <a:t>Páginas Web Básico</a:t>
            </a:r>
            <a:endParaRPr lang="pt-PT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PT" dirty="0" smtClean="0"/>
          </a:p>
          <a:p>
            <a:r>
              <a:rPr lang="pt-PT" dirty="0" smtClean="0"/>
              <a:t>Prof. Carlos Pereira</a:t>
            </a:r>
          </a:p>
          <a:p>
            <a:r>
              <a:rPr lang="pt-PT" dirty="0" smtClean="0"/>
              <a:t>Escola Secundária de Sebastião da Gama</a:t>
            </a:r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19478162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b="1" dirty="0" smtClean="0"/>
              <a:t>Recursos </a:t>
            </a:r>
            <a:endParaRPr lang="pt-PT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34979" y="1825625"/>
            <a:ext cx="11362098" cy="4351338"/>
          </a:xfrm>
        </p:spPr>
        <p:txBody>
          <a:bodyPr/>
          <a:lstStyle/>
          <a:p>
            <a:r>
              <a:rPr lang="pt-PT" dirty="0" smtClean="0">
                <a:hlinkClick r:id="rId2" action="ppaction://hlinksldjump"/>
              </a:rPr>
              <a:t>3</a:t>
            </a:r>
            <a:r>
              <a:rPr lang="pt-PT" dirty="0" smtClean="0"/>
              <a:t>- Editor de texto – (</a:t>
            </a:r>
            <a:r>
              <a:rPr lang="pt-PT" dirty="0" err="1" smtClean="0"/>
              <a:t>NotePad</a:t>
            </a:r>
            <a:r>
              <a:rPr lang="pt-PT" dirty="0" smtClean="0"/>
              <a:t> ou </a:t>
            </a:r>
            <a:r>
              <a:rPr lang="pt-PT" dirty="0" err="1" smtClean="0"/>
              <a:t>Notepad</a:t>
            </a:r>
            <a:r>
              <a:rPr lang="pt-PT" dirty="0" smtClean="0"/>
              <a:t>++) </a:t>
            </a:r>
            <a:r>
              <a:rPr lang="pt-PT" sz="1600" dirty="0" smtClean="0">
                <a:hlinkClick r:id="rId3"/>
              </a:rPr>
              <a:t>https://notepad-plus-plus.org/download/v6.8.8.html</a:t>
            </a:r>
            <a:endParaRPr lang="pt-PT" sz="1800" dirty="0" smtClean="0"/>
          </a:p>
          <a:p>
            <a:r>
              <a:rPr lang="pt-PT" dirty="0" smtClean="0">
                <a:hlinkClick r:id="rId4" action="ppaction://hlinksldjump"/>
              </a:rPr>
              <a:t>4</a:t>
            </a:r>
            <a:r>
              <a:rPr lang="pt-PT" dirty="0" smtClean="0"/>
              <a:t>- Codificação/</a:t>
            </a:r>
            <a:r>
              <a:rPr lang="pt-PT" dirty="0" smtClean="0"/>
              <a:t> marcação HTML </a:t>
            </a:r>
            <a:r>
              <a:rPr lang="pt-PT" sz="1600" dirty="0" smtClean="0">
                <a:hlinkClick r:id="rId5"/>
              </a:rPr>
              <a:t>http://www.w3schools.com/html/</a:t>
            </a:r>
            <a:endParaRPr lang="pt-PT" sz="1600" dirty="0" smtClean="0"/>
          </a:p>
          <a:p>
            <a:r>
              <a:rPr lang="pt-PT" dirty="0" smtClean="0">
                <a:hlinkClick r:id="rId6" action="ppaction://hlinksldjump"/>
              </a:rPr>
              <a:t>5 e 6 </a:t>
            </a:r>
            <a:r>
              <a:rPr lang="pt-PT" dirty="0" smtClean="0"/>
              <a:t>- Alojamento Web ou Web </a:t>
            </a:r>
            <a:r>
              <a:rPr lang="pt-PT" dirty="0" err="1" smtClean="0"/>
              <a:t>Hosting</a:t>
            </a:r>
            <a:r>
              <a:rPr lang="pt-PT" dirty="0" smtClean="0"/>
              <a:t> - </a:t>
            </a:r>
            <a:r>
              <a:rPr lang="pt-PT" sz="1600" dirty="0" smtClean="0">
                <a:hlinkClick r:id="rId7"/>
              </a:rPr>
              <a:t>https://byet.host/free-hosting</a:t>
            </a:r>
            <a:endParaRPr lang="pt-PT" sz="1600" dirty="0" smtClean="0"/>
          </a:p>
          <a:p>
            <a:r>
              <a:rPr lang="pt-PT" dirty="0" smtClean="0">
                <a:hlinkClick r:id="rId8" action="ppaction://hlinksldjump"/>
              </a:rPr>
              <a:t>7 e 8 </a:t>
            </a:r>
            <a:r>
              <a:rPr lang="pt-PT" dirty="0" smtClean="0"/>
              <a:t>- Software FTP (</a:t>
            </a:r>
            <a:r>
              <a:rPr lang="pt-PT" dirty="0" err="1" smtClean="0"/>
              <a:t>FileZilla</a:t>
            </a:r>
            <a:r>
              <a:rPr lang="pt-PT" dirty="0" smtClean="0"/>
              <a:t>) - </a:t>
            </a:r>
            <a:r>
              <a:rPr lang="pt-PT" sz="1600" dirty="0" smtClean="0">
                <a:hlinkClick r:id="rId9"/>
              </a:rPr>
              <a:t>https://filezilla-project.org/download.php</a:t>
            </a:r>
            <a:endParaRPr lang="pt-PT" sz="1600" dirty="0" smtClean="0"/>
          </a:p>
        </p:txBody>
      </p:sp>
    </p:spTree>
    <p:extLst>
      <p:ext uri="{BB962C8B-B14F-4D97-AF65-F5344CB8AC3E}">
        <p14:creationId xmlns:p14="http://schemas.microsoft.com/office/powerpoint/2010/main" val="8924517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b="1" dirty="0" smtClean="0"/>
              <a:t>Editor de texto</a:t>
            </a:r>
            <a:endParaRPr lang="pt-PT" b="1" dirty="0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2345940"/>
            <a:ext cx="3724795" cy="2600688"/>
          </a:xfrm>
          <a:prstGeom prst="rect">
            <a:avLst/>
          </a:prstGeom>
        </p:spPr>
      </p:pic>
      <p:pic>
        <p:nvPicPr>
          <p:cNvPr id="5" name="Imagem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0800" y="3281882"/>
            <a:ext cx="6100283" cy="3201060"/>
          </a:xfrm>
          <a:prstGeom prst="rect">
            <a:avLst/>
          </a:prstGeom>
        </p:spPr>
      </p:pic>
      <p:sp>
        <p:nvSpPr>
          <p:cNvPr id="6" name="CaixaDeTexto 5"/>
          <p:cNvSpPr txBox="1"/>
          <p:nvPr/>
        </p:nvSpPr>
        <p:spPr>
          <a:xfrm>
            <a:off x="1801640" y="1976608"/>
            <a:ext cx="15633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dirty="0" smtClean="0"/>
              <a:t>Bloco de notas</a:t>
            </a:r>
            <a:endParaRPr lang="pt-PT" dirty="0"/>
          </a:p>
        </p:txBody>
      </p:sp>
      <p:sp>
        <p:nvSpPr>
          <p:cNvPr id="7" name="CaixaDeTexto 6"/>
          <p:cNvSpPr txBox="1"/>
          <p:nvPr/>
        </p:nvSpPr>
        <p:spPr>
          <a:xfrm>
            <a:off x="7739284" y="2863113"/>
            <a:ext cx="12321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dirty="0" err="1" smtClean="0"/>
              <a:t>Notepad</a:t>
            </a:r>
            <a:r>
              <a:rPr lang="pt-PT" dirty="0" smtClean="0"/>
              <a:t>++</a:t>
            </a:r>
            <a:endParaRPr lang="pt-PT" dirty="0"/>
          </a:p>
        </p:txBody>
      </p:sp>
      <p:sp>
        <p:nvSpPr>
          <p:cNvPr id="8" name="CaixaDeTexto 7"/>
          <p:cNvSpPr txBox="1"/>
          <p:nvPr/>
        </p:nvSpPr>
        <p:spPr>
          <a:xfrm>
            <a:off x="6497487" y="745910"/>
            <a:ext cx="404690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b="1" dirty="0" smtClean="0">
                <a:solidFill>
                  <a:srgbClr val="FF0000"/>
                </a:solidFill>
              </a:rPr>
              <a:t>IMPORTANTE</a:t>
            </a:r>
            <a:r>
              <a:rPr lang="pt-PT" dirty="0" smtClean="0"/>
              <a:t> – em ambos os casos é necessário gravar como .</a:t>
            </a:r>
            <a:r>
              <a:rPr lang="pt-PT" dirty="0" err="1" smtClean="0"/>
              <a:t>htm</a:t>
            </a:r>
            <a:r>
              <a:rPr lang="pt-PT" dirty="0" smtClean="0"/>
              <a:t> ou .</a:t>
            </a:r>
            <a:r>
              <a:rPr lang="pt-PT" dirty="0" err="1" smtClean="0"/>
              <a:t>html</a:t>
            </a:r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11498227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b="1" dirty="0" smtClean="0"/>
              <a:t>Codificação/ marcação HTML </a:t>
            </a:r>
            <a:endParaRPr lang="pt-PT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r>
              <a:rPr lang="pt-PT" dirty="0" smtClean="0"/>
              <a:t>HTML (abreviação para a expressão inglesa </a:t>
            </a:r>
            <a:r>
              <a:rPr lang="pt-PT" dirty="0" err="1" smtClean="0"/>
              <a:t>HyperText</a:t>
            </a:r>
            <a:r>
              <a:rPr lang="pt-PT" dirty="0" smtClean="0"/>
              <a:t> </a:t>
            </a:r>
            <a:r>
              <a:rPr lang="pt-PT" dirty="0" err="1" smtClean="0"/>
              <a:t>Markup</a:t>
            </a:r>
            <a:r>
              <a:rPr lang="pt-PT" dirty="0" smtClean="0"/>
              <a:t> </a:t>
            </a:r>
            <a:r>
              <a:rPr lang="pt-PT" dirty="0" err="1" smtClean="0"/>
              <a:t>Language</a:t>
            </a:r>
            <a:r>
              <a:rPr lang="pt-PT" dirty="0" smtClean="0"/>
              <a:t>, que significa Linguagem de Marcação de Hipertexto) é uma linguagem de marcação utilizada na construção de páginas na Web. Documentos HTML podem ser interpretados por navegadores.</a:t>
            </a:r>
          </a:p>
          <a:p>
            <a:pPr algn="just">
              <a:lnSpc>
                <a:spcPct val="100000"/>
              </a:lnSpc>
            </a:pPr>
            <a:endParaRPr lang="pt-PT" dirty="0"/>
          </a:p>
          <a:p>
            <a:pPr algn="just">
              <a:lnSpc>
                <a:spcPct val="100000"/>
              </a:lnSpc>
            </a:pPr>
            <a:r>
              <a:rPr lang="pt-PT" dirty="0" smtClean="0">
                <a:hlinkClick r:id="rId2"/>
              </a:rPr>
              <a:t>http://www.w3schools.com/html/</a:t>
            </a:r>
            <a:endParaRPr lang="pt-PT" dirty="0" smtClean="0"/>
          </a:p>
          <a:p>
            <a:pPr marL="0" indent="0" algn="just">
              <a:lnSpc>
                <a:spcPct val="100000"/>
              </a:lnSpc>
              <a:buNone/>
            </a:pPr>
            <a:endParaRPr lang="pt-PT" dirty="0"/>
          </a:p>
        </p:txBody>
      </p:sp>
      <p:sp>
        <p:nvSpPr>
          <p:cNvPr id="5" name="Retângulo 4"/>
          <p:cNvSpPr/>
          <p:nvPr/>
        </p:nvSpPr>
        <p:spPr>
          <a:xfrm>
            <a:off x="7810123" y="3726577"/>
            <a:ext cx="3760206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effectLst/>
              </a:rPr>
              <a:t>&lt;html&gt;</a:t>
            </a:r>
            <a:br>
              <a:rPr lang="en-US" dirty="0" smtClean="0">
                <a:effectLst/>
              </a:rPr>
            </a:br>
            <a:r>
              <a:rPr lang="en-US" dirty="0" smtClean="0">
                <a:effectLst/>
              </a:rPr>
              <a:t>&lt;head&gt;</a:t>
            </a:r>
            <a:br>
              <a:rPr lang="en-US" dirty="0" smtClean="0">
                <a:effectLst/>
              </a:rPr>
            </a:br>
            <a:r>
              <a:rPr lang="en-US" dirty="0" smtClean="0">
                <a:effectLst/>
              </a:rPr>
              <a:t>&lt;title&gt;11L&lt;/title&gt;</a:t>
            </a:r>
            <a:br>
              <a:rPr lang="en-US" dirty="0" smtClean="0">
                <a:effectLst/>
              </a:rPr>
            </a:br>
            <a:r>
              <a:rPr lang="en-US" dirty="0" smtClean="0">
                <a:effectLst/>
              </a:rPr>
              <a:t>&lt;/head&gt;</a:t>
            </a:r>
            <a:br>
              <a:rPr lang="en-US" dirty="0" smtClean="0">
                <a:effectLst/>
              </a:rPr>
            </a:br>
            <a:r>
              <a:rPr lang="en-US" dirty="0" smtClean="0">
                <a:effectLst/>
              </a:rPr>
              <a:t>&lt;body&gt;</a:t>
            </a:r>
            <a:br>
              <a:rPr lang="en-US" dirty="0" smtClean="0">
                <a:effectLst/>
              </a:rPr>
            </a:br>
            <a:r>
              <a:rPr lang="en-US" dirty="0" smtClean="0">
                <a:effectLst/>
              </a:rPr>
              <a:t>&lt;h1&gt;</a:t>
            </a:r>
            <a:r>
              <a:rPr lang="en-US" dirty="0" err="1" smtClean="0">
                <a:effectLst/>
              </a:rPr>
              <a:t>Olá</a:t>
            </a:r>
            <a:r>
              <a:rPr lang="en-US" dirty="0" smtClean="0">
                <a:effectLst/>
              </a:rPr>
              <a:t> </a:t>
            </a:r>
            <a:r>
              <a:rPr lang="en-US" dirty="0" err="1" smtClean="0">
                <a:effectLst/>
              </a:rPr>
              <a:t>Mundo</a:t>
            </a:r>
            <a:r>
              <a:rPr lang="en-US" dirty="0" smtClean="0">
                <a:effectLst/>
              </a:rPr>
              <a:t>&lt;/h1&gt;</a:t>
            </a:r>
            <a:br>
              <a:rPr lang="en-US" dirty="0" smtClean="0">
                <a:effectLst/>
              </a:rPr>
            </a:br>
            <a:r>
              <a:rPr lang="en-US" dirty="0" smtClean="0">
                <a:effectLst/>
              </a:rPr>
              <a:t>&lt;p&gt;</a:t>
            </a:r>
            <a:r>
              <a:rPr lang="en-US" dirty="0" err="1" smtClean="0">
                <a:effectLst/>
              </a:rPr>
              <a:t>Olá</a:t>
            </a:r>
            <a:r>
              <a:rPr lang="en-US" dirty="0" smtClean="0">
                <a:effectLst/>
              </a:rPr>
              <a:t> </a:t>
            </a:r>
            <a:r>
              <a:rPr lang="en-US" dirty="0" err="1" smtClean="0">
                <a:effectLst/>
              </a:rPr>
              <a:t>Turma</a:t>
            </a:r>
            <a:r>
              <a:rPr lang="en-US" dirty="0" smtClean="0">
                <a:effectLst/>
              </a:rPr>
              <a:t> &lt;/p&gt;</a:t>
            </a:r>
            <a:br>
              <a:rPr lang="en-US" dirty="0" smtClean="0">
                <a:effectLst/>
              </a:rPr>
            </a:br>
            <a:r>
              <a:rPr lang="en-US" dirty="0" smtClean="0">
                <a:effectLst/>
              </a:rPr>
              <a:t>&lt;/body&gt;</a:t>
            </a:r>
            <a:br>
              <a:rPr lang="en-US" dirty="0" smtClean="0">
                <a:effectLst/>
              </a:rPr>
            </a:br>
            <a:r>
              <a:rPr lang="en-US" dirty="0" smtClean="0">
                <a:effectLst/>
              </a:rPr>
              <a:t>&lt;/HTML&gt;</a:t>
            </a:r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8042242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67419" y="77724"/>
            <a:ext cx="10515600" cy="1325563"/>
          </a:xfrm>
        </p:spPr>
        <p:txBody>
          <a:bodyPr/>
          <a:lstStyle/>
          <a:p>
            <a:r>
              <a:rPr lang="pt-PT" b="1" dirty="0" smtClean="0"/>
              <a:t>Alojamento Web ou Web </a:t>
            </a:r>
            <a:r>
              <a:rPr lang="pt-PT" b="1" dirty="0" err="1" smtClean="0"/>
              <a:t>Hosting</a:t>
            </a:r>
            <a:endParaRPr lang="pt-PT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70368" y="1403287"/>
            <a:ext cx="6464175" cy="4773676"/>
          </a:xfrm>
        </p:spPr>
        <p:txBody>
          <a:bodyPr/>
          <a:lstStyle/>
          <a:p>
            <a:pPr marL="0" indent="0" algn="just">
              <a:buNone/>
            </a:pPr>
            <a:r>
              <a:rPr lang="pt-PT" dirty="0"/>
              <a:t>A</a:t>
            </a:r>
            <a:r>
              <a:rPr lang="pt-PT" dirty="0" smtClean="0"/>
              <a:t>lojamento de sites é um serviço que possibilita a pessoas ou empresas com sistemas online guardar informações, imagens, vídeo, ou qualquer conteúdo acessível por Web. </a:t>
            </a:r>
          </a:p>
          <a:p>
            <a:pPr marL="0" indent="0" algn="just">
              <a:buNone/>
            </a:pPr>
            <a:r>
              <a:rPr lang="pt-PT" dirty="0" smtClean="0"/>
              <a:t>Provedores de alojamento web são empresas que fornecem um espaço nos seus servidores e conexão à internet aos seus clientes.</a:t>
            </a:r>
            <a:endParaRPr lang="pt-PT" dirty="0"/>
          </a:p>
        </p:txBody>
      </p:sp>
      <p:sp>
        <p:nvSpPr>
          <p:cNvPr id="4" name="Retângulo 3"/>
          <p:cNvSpPr/>
          <p:nvPr/>
        </p:nvSpPr>
        <p:spPr>
          <a:xfrm>
            <a:off x="1186005" y="5073135"/>
            <a:ext cx="584853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PT" sz="3200" dirty="0" smtClean="0">
                <a:hlinkClick r:id="rId2"/>
              </a:rPr>
              <a:t>https://byet.host/free-hosting</a:t>
            </a:r>
            <a:endParaRPr lang="pt-PT" sz="3200" dirty="0" smtClean="0"/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66979" y="1036213"/>
            <a:ext cx="5225021" cy="5821787"/>
          </a:xfrm>
          <a:prstGeom prst="rect">
            <a:avLst/>
          </a:prstGeom>
        </p:spPr>
      </p:pic>
      <p:sp>
        <p:nvSpPr>
          <p:cNvPr id="6" name="Retângulo 5"/>
          <p:cNvSpPr/>
          <p:nvPr/>
        </p:nvSpPr>
        <p:spPr>
          <a:xfrm>
            <a:off x="1966963" y="5821616"/>
            <a:ext cx="360342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PT" dirty="0" smtClean="0">
                <a:hlinkClick r:id="rId4"/>
              </a:rPr>
              <a:t>https://byet.host/free-hosting/news</a:t>
            </a:r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14231387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0"/>
            <a:ext cx="9144000" cy="1143000"/>
          </a:xfrm>
        </p:spPr>
        <p:txBody>
          <a:bodyPr/>
          <a:lstStyle/>
          <a:p>
            <a:r>
              <a:rPr lang="en-US" altLang="pt-PT" sz="3200"/>
              <a:t>Web client to web server conversation</a:t>
            </a:r>
          </a:p>
        </p:txBody>
      </p:sp>
      <p:pic>
        <p:nvPicPr>
          <p:cNvPr id="5017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67850" y="2670175"/>
            <a:ext cx="833438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0180" name="Line 4"/>
          <p:cNvSpPr>
            <a:spLocks noChangeShapeType="1"/>
          </p:cNvSpPr>
          <p:nvPr/>
        </p:nvSpPr>
        <p:spPr bwMode="auto">
          <a:xfrm flipH="1">
            <a:off x="2990850" y="3300413"/>
            <a:ext cx="685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PT"/>
          </a:p>
        </p:txBody>
      </p:sp>
      <p:sp>
        <p:nvSpPr>
          <p:cNvPr id="50181" name="Line 5"/>
          <p:cNvSpPr>
            <a:spLocks noChangeShapeType="1"/>
          </p:cNvSpPr>
          <p:nvPr/>
        </p:nvSpPr>
        <p:spPr bwMode="auto">
          <a:xfrm flipH="1">
            <a:off x="8629650" y="3355975"/>
            <a:ext cx="838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PT"/>
          </a:p>
        </p:txBody>
      </p:sp>
      <p:sp>
        <p:nvSpPr>
          <p:cNvPr id="50182" name="Text Box 6"/>
          <p:cNvSpPr txBox="1">
            <a:spLocks noChangeArrowheads="1"/>
          </p:cNvSpPr>
          <p:nvPr/>
        </p:nvSpPr>
        <p:spPr bwMode="auto">
          <a:xfrm>
            <a:off x="2016126" y="3790951"/>
            <a:ext cx="7778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pt-PT" sz="2000"/>
              <a:t>Web </a:t>
            </a:r>
          </a:p>
          <a:p>
            <a:r>
              <a:rPr lang="en-US" altLang="pt-PT" sz="2000"/>
              <a:t>client</a:t>
            </a:r>
          </a:p>
        </p:txBody>
      </p:sp>
      <p:sp>
        <p:nvSpPr>
          <p:cNvPr id="50183" name="Text Box 7"/>
          <p:cNvSpPr txBox="1">
            <a:spLocks noChangeArrowheads="1"/>
          </p:cNvSpPr>
          <p:nvPr/>
        </p:nvSpPr>
        <p:spPr bwMode="auto">
          <a:xfrm>
            <a:off x="9467850" y="3833813"/>
            <a:ext cx="83696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pt-PT" sz="2000"/>
              <a:t>Web</a:t>
            </a:r>
          </a:p>
          <a:p>
            <a:r>
              <a:rPr lang="en-US" altLang="pt-PT" sz="2000"/>
              <a:t>server</a:t>
            </a:r>
          </a:p>
        </p:txBody>
      </p:sp>
      <p:pic>
        <p:nvPicPr>
          <p:cNvPr id="50184" name="Picture 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76650" y="1471614"/>
            <a:ext cx="4953000" cy="3698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0185" name="Picture 9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6263" y="2740026"/>
            <a:ext cx="1143000" cy="10715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0186" name="Text Box 10"/>
          <p:cNvSpPr txBox="1">
            <a:spLocks noChangeArrowheads="1"/>
          </p:cNvSpPr>
          <p:nvPr/>
        </p:nvSpPr>
        <p:spPr bwMode="auto">
          <a:xfrm>
            <a:off x="856681" y="5640388"/>
            <a:ext cx="1047863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pt-PT" sz="2400" dirty="0"/>
              <a:t>They follow the </a:t>
            </a:r>
            <a:r>
              <a:rPr lang="en-US" altLang="pt-PT" sz="2400" dirty="0" smtClean="0"/>
              <a:t>HTTP (</a:t>
            </a:r>
            <a:r>
              <a:rPr lang="pt-PT" sz="2400" b="1" dirty="0" err="1"/>
              <a:t>Hypertext</a:t>
            </a:r>
            <a:r>
              <a:rPr lang="pt-PT" sz="2400" b="1" dirty="0"/>
              <a:t> </a:t>
            </a:r>
            <a:r>
              <a:rPr lang="pt-PT" sz="2400" b="1" dirty="0" err="1"/>
              <a:t>Transfer</a:t>
            </a:r>
            <a:r>
              <a:rPr lang="pt-PT" sz="2400" b="1" dirty="0"/>
              <a:t> </a:t>
            </a:r>
            <a:r>
              <a:rPr lang="pt-PT" sz="2400" b="1" dirty="0" err="1"/>
              <a:t>Protocol</a:t>
            </a:r>
            <a:r>
              <a:rPr lang="en-US" altLang="pt-PT" sz="2400" dirty="0" smtClean="0"/>
              <a:t>) </a:t>
            </a:r>
            <a:r>
              <a:rPr lang="en-US" altLang="pt-PT" sz="2400" dirty="0"/>
              <a:t>protocol to retrieve Web pages</a:t>
            </a:r>
          </a:p>
        </p:txBody>
      </p:sp>
    </p:spTree>
    <p:extLst>
      <p:ext uri="{BB962C8B-B14F-4D97-AF65-F5344CB8AC3E}">
        <p14:creationId xmlns:p14="http://schemas.microsoft.com/office/powerpoint/2010/main" val="30261496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b="1" dirty="0" smtClean="0"/>
              <a:t>Software FTP (</a:t>
            </a:r>
            <a:r>
              <a:rPr lang="pt-PT" b="1" dirty="0" err="1" smtClean="0"/>
              <a:t>FileZilla</a:t>
            </a:r>
            <a:r>
              <a:rPr lang="pt-PT" b="1" dirty="0" smtClean="0"/>
              <a:t>)</a:t>
            </a:r>
            <a:endParaRPr lang="pt-PT" b="1" dirty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0954982"/>
              </p:ext>
            </p:extLst>
          </p:nvPr>
        </p:nvGraphicFramePr>
        <p:xfrm>
          <a:off x="7478634" y="1713887"/>
          <a:ext cx="4236550" cy="1485900"/>
        </p:xfrm>
        <a:graphic>
          <a:graphicData uri="http://schemas.openxmlformats.org/drawingml/2006/table">
            <a:tbl>
              <a:tblPr/>
              <a:tblGrid>
                <a:gridCol w="2428875"/>
                <a:gridCol w="1807675"/>
              </a:tblGrid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pt-PT" dirty="0">
                          <a:effectLst/>
                        </a:rPr>
                        <a:t>FTP </a:t>
                      </a:r>
                      <a:r>
                        <a:rPr lang="pt-PT" dirty="0" err="1">
                          <a:effectLst/>
                        </a:rPr>
                        <a:t>username</a:t>
                      </a:r>
                      <a:r>
                        <a:rPr lang="pt-PT" dirty="0">
                          <a:effectLst/>
                        </a:rPr>
                        <a:t/>
                      </a:r>
                      <a:br>
                        <a:rPr lang="pt-PT" dirty="0">
                          <a:effectLst/>
                        </a:rPr>
                      </a:br>
                      <a:endParaRPr lang="pt-PT" dirty="0">
                        <a:effectLst/>
                      </a:endParaRPr>
                    </a:p>
                  </a:txBody>
                  <a:tcPr marL="19050" marR="19050" marT="19050" marB="1905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pt-PT" b="1">
                          <a:solidFill>
                            <a:srgbClr val="666666"/>
                          </a:solidFill>
                          <a:effectLst/>
                        </a:rPr>
                        <a:t>b7_17249525</a:t>
                      </a:r>
                      <a:r>
                        <a:rPr lang="pt-PT">
                          <a:effectLst/>
                        </a:rPr>
                        <a:t/>
                      </a:r>
                      <a:br>
                        <a:rPr lang="pt-PT">
                          <a:effectLst/>
                        </a:rPr>
                      </a:br>
                      <a:endParaRPr lang="pt-PT">
                        <a:effectLst/>
                      </a:endParaRPr>
                    </a:p>
                  </a:txBody>
                  <a:tcPr marL="19050" marR="19050" marT="19050" marB="1905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pt-PT" dirty="0">
                          <a:effectLst/>
                        </a:rPr>
                        <a:t>FTP password</a:t>
                      </a:r>
                      <a:br>
                        <a:rPr lang="pt-PT" dirty="0">
                          <a:effectLst/>
                        </a:rPr>
                      </a:br>
                      <a:endParaRPr lang="pt-PT" dirty="0">
                        <a:effectLst/>
                      </a:endParaRPr>
                    </a:p>
                  </a:txBody>
                  <a:tcPr marL="19050" marR="19050" marT="19050" marB="1905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pt-PT" b="1">
                          <a:solidFill>
                            <a:srgbClr val="666666"/>
                          </a:solidFill>
                          <a:effectLst/>
                        </a:rPr>
                        <a:t>**********</a:t>
                      </a:r>
                    </a:p>
                  </a:txBody>
                  <a:tcPr marL="19050" marR="19050" marT="19050" marB="1905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pt-PT">
                          <a:effectLst/>
                        </a:rPr>
                        <a:t>FTP host name</a:t>
                      </a:r>
                    </a:p>
                  </a:txBody>
                  <a:tcPr marL="19050" marR="19050" marT="19050" marB="1905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pt-PT" b="1" dirty="0">
                          <a:solidFill>
                            <a:srgbClr val="666666"/>
                          </a:solidFill>
                          <a:effectLst/>
                          <a:hlinkClick r:id="rId2"/>
                        </a:rPr>
                        <a:t>ftp.byethost7.com</a:t>
                      </a:r>
                      <a:endParaRPr lang="pt-PT" dirty="0">
                        <a:effectLst/>
                      </a:endParaRPr>
                    </a:p>
                  </a:txBody>
                  <a:tcPr marL="19050" marR="19050" marT="19050" marB="1905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pic>
        <p:nvPicPr>
          <p:cNvPr id="5" name="Imagem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7348" y="1690688"/>
            <a:ext cx="6360912" cy="45040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10457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0"/>
            <a:ext cx="9144000" cy="1143000"/>
          </a:xfrm>
        </p:spPr>
        <p:txBody>
          <a:bodyPr/>
          <a:lstStyle/>
          <a:p>
            <a:r>
              <a:rPr lang="en-US" altLang="pt-PT" sz="3200"/>
              <a:t>FTP client to web server conversation</a:t>
            </a:r>
          </a:p>
        </p:txBody>
      </p:sp>
      <p:pic>
        <p:nvPicPr>
          <p:cNvPr id="542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74214" y="2654300"/>
            <a:ext cx="833437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4276" name="Line 4"/>
          <p:cNvSpPr>
            <a:spLocks noChangeShapeType="1"/>
          </p:cNvSpPr>
          <p:nvPr/>
        </p:nvSpPr>
        <p:spPr bwMode="auto">
          <a:xfrm flipH="1">
            <a:off x="3097213" y="3284538"/>
            <a:ext cx="685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PT"/>
          </a:p>
        </p:txBody>
      </p:sp>
      <p:sp>
        <p:nvSpPr>
          <p:cNvPr id="54277" name="Line 5"/>
          <p:cNvSpPr>
            <a:spLocks noChangeShapeType="1"/>
          </p:cNvSpPr>
          <p:nvPr/>
        </p:nvSpPr>
        <p:spPr bwMode="auto">
          <a:xfrm flipH="1">
            <a:off x="8736013" y="3340100"/>
            <a:ext cx="838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PT"/>
          </a:p>
        </p:txBody>
      </p:sp>
      <p:sp>
        <p:nvSpPr>
          <p:cNvPr id="54278" name="Text Box 6"/>
          <p:cNvSpPr txBox="1">
            <a:spLocks noChangeArrowheads="1"/>
          </p:cNvSpPr>
          <p:nvPr/>
        </p:nvSpPr>
        <p:spPr bwMode="auto">
          <a:xfrm>
            <a:off x="2106614" y="3894139"/>
            <a:ext cx="7778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pt-PT" sz="2000"/>
              <a:t>FTP </a:t>
            </a:r>
          </a:p>
          <a:p>
            <a:r>
              <a:rPr lang="en-US" altLang="pt-PT" sz="2000"/>
              <a:t>client</a:t>
            </a:r>
          </a:p>
        </p:txBody>
      </p:sp>
      <p:sp>
        <p:nvSpPr>
          <p:cNvPr id="54279" name="Text Box 7"/>
          <p:cNvSpPr txBox="1">
            <a:spLocks noChangeArrowheads="1"/>
          </p:cNvSpPr>
          <p:nvPr/>
        </p:nvSpPr>
        <p:spPr bwMode="auto">
          <a:xfrm>
            <a:off x="9574213" y="3817938"/>
            <a:ext cx="83696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pt-PT" sz="2000"/>
              <a:t>FTP</a:t>
            </a:r>
          </a:p>
          <a:p>
            <a:r>
              <a:rPr lang="en-US" altLang="pt-PT" sz="2000"/>
              <a:t>server</a:t>
            </a:r>
          </a:p>
        </p:txBody>
      </p:sp>
      <p:pic>
        <p:nvPicPr>
          <p:cNvPr id="54280" name="Picture 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83013" y="1455739"/>
            <a:ext cx="4953000" cy="3698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4282" name="Text Box 10"/>
          <p:cNvSpPr txBox="1">
            <a:spLocks noChangeArrowheads="1"/>
          </p:cNvSpPr>
          <p:nvPr/>
        </p:nvSpPr>
        <p:spPr bwMode="auto">
          <a:xfrm>
            <a:off x="1524000" y="5681661"/>
            <a:ext cx="855721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pt-PT" sz="2400" dirty="0"/>
              <a:t>They follow the FTP </a:t>
            </a:r>
            <a:r>
              <a:rPr lang="en-US" altLang="pt-PT" sz="2400" dirty="0" smtClean="0"/>
              <a:t>(File Transfer Protocol) protocol </a:t>
            </a:r>
            <a:r>
              <a:rPr lang="en-US" altLang="pt-PT" sz="2400" dirty="0"/>
              <a:t>to transfer files</a:t>
            </a:r>
          </a:p>
        </p:txBody>
      </p:sp>
      <p:pic>
        <p:nvPicPr>
          <p:cNvPr id="54283" name="Picture 11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8013" y="2674938"/>
            <a:ext cx="1219200" cy="1219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1902458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889</TotalTime>
  <Words>261</Words>
  <Application>Microsoft Office PowerPoint</Application>
  <PresentationFormat>Widescreen</PresentationFormat>
  <Paragraphs>44</Paragraphs>
  <Slides>8</Slides>
  <Notes>2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Tema do Office</vt:lpstr>
      <vt:lpstr>Páginas Web Básico</vt:lpstr>
      <vt:lpstr>Recursos </vt:lpstr>
      <vt:lpstr>Editor de texto</vt:lpstr>
      <vt:lpstr>Codificação/ marcação HTML </vt:lpstr>
      <vt:lpstr>Alojamento Web ou Web Hosting</vt:lpstr>
      <vt:lpstr>Web client to web server conversation</vt:lpstr>
      <vt:lpstr>Software FTP (FileZilla)</vt:lpstr>
      <vt:lpstr>FTP client to web server conversation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Web Básico</dc:title>
  <dc:creator>user</dc:creator>
  <cp:lastModifiedBy>user</cp:lastModifiedBy>
  <cp:revision>12</cp:revision>
  <dcterms:created xsi:type="dcterms:W3CDTF">2016-01-27T19:18:27Z</dcterms:created>
  <dcterms:modified xsi:type="dcterms:W3CDTF">2016-01-28T10:07:32Z</dcterms:modified>
</cp:coreProperties>
</file>