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64" r:id="rId7"/>
    <p:sldId id="265" r:id="rId8"/>
    <p:sldId id="266" r:id="rId9"/>
    <p:sldId id="260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97A7-82D4-41BC-AABC-02734E85DEB7}" type="datetimeFigureOut">
              <a:rPr lang="pt-PT" smtClean="0"/>
              <a:t>04-02-2015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3B-FC78-4ED4-8E34-35BDDEA526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898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97A7-82D4-41BC-AABC-02734E85DEB7}" type="datetimeFigureOut">
              <a:rPr lang="pt-PT" smtClean="0"/>
              <a:t>04-02-2015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3B-FC78-4ED4-8E34-35BDDEA526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550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97A7-82D4-41BC-AABC-02734E85DEB7}" type="datetimeFigureOut">
              <a:rPr lang="pt-PT" smtClean="0"/>
              <a:t>04-02-2015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3B-FC78-4ED4-8E34-35BDDEA526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438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97A7-82D4-41BC-AABC-02734E85DEB7}" type="datetimeFigureOut">
              <a:rPr lang="pt-PT" smtClean="0"/>
              <a:t>04-02-2015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3B-FC78-4ED4-8E34-35BDDEA526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429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97A7-82D4-41BC-AABC-02734E85DEB7}" type="datetimeFigureOut">
              <a:rPr lang="pt-PT" smtClean="0"/>
              <a:t>04-02-2015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3B-FC78-4ED4-8E34-35BDDEA526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188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97A7-82D4-41BC-AABC-02734E85DEB7}" type="datetimeFigureOut">
              <a:rPr lang="pt-PT" smtClean="0"/>
              <a:t>04-02-2015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3B-FC78-4ED4-8E34-35BDDEA526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307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97A7-82D4-41BC-AABC-02734E85DEB7}" type="datetimeFigureOut">
              <a:rPr lang="pt-PT" smtClean="0"/>
              <a:t>04-02-2015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3B-FC78-4ED4-8E34-35BDDEA526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130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97A7-82D4-41BC-AABC-02734E85DEB7}" type="datetimeFigureOut">
              <a:rPr lang="pt-PT" smtClean="0"/>
              <a:t>04-02-2015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3B-FC78-4ED4-8E34-35BDDEA526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063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97A7-82D4-41BC-AABC-02734E85DEB7}" type="datetimeFigureOut">
              <a:rPr lang="pt-PT" smtClean="0"/>
              <a:t>04-02-2015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3B-FC78-4ED4-8E34-35BDDEA526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346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97A7-82D4-41BC-AABC-02734E85DEB7}" type="datetimeFigureOut">
              <a:rPr lang="pt-PT" smtClean="0"/>
              <a:t>04-02-2015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3B-FC78-4ED4-8E34-35BDDEA526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151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97A7-82D4-41BC-AABC-02734E85DEB7}" type="datetimeFigureOut">
              <a:rPr lang="pt-PT" smtClean="0"/>
              <a:t>04-02-2015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3B-FC78-4ED4-8E34-35BDDEA526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189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97A7-82D4-41BC-AABC-02734E85DEB7}" type="datetimeFigureOut">
              <a:rPr lang="pt-PT" smtClean="0"/>
              <a:t>04-02-2015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523B-FC78-4ED4-8E34-35BDDEA5264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270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Full_duple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Rede_de_computadores" TargetMode="External"/><Relationship Id="rId7" Type="http://schemas.openxmlformats.org/officeDocument/2006/relationships/hyperlink" Target="http://pt.wikipedia.org/wiki/Protocolo_IP" TargetMode="External"/><Relationship Id="rId2" Type="http://schemas.openxmlformats.org/officeDocument/2006/relationships/hyperlink" Target="http://pt.wikipedia.org/wiki/Protocolo_UD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MTU" TargetMode="External"/><Relationship Id="rId5" Type="http://schemas.openxmlformats.org/officeDocument/2006/relationships/hyperlink" Target="http://pt.wikipedia.org/wiki/Octeto" TargetMode="External"/><Relationship Id="rId4" Type="http://schemas.openxmlformats.org/officeDocument/2006/relationships/hyperlink" Target="http://pt.wikipedia.org/wiki/Full_duple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Endere%C3%A7o_IP" TargetMode="External"/><Relationship Id="rId7" Type="http://schemas.openxmlformats.org/officeDocument/2006/relationships/hyperlink" Target="http://pt.wikipedia.org/wiki/Broadcast" TargetMode="External"/><Relationship Id="rId2" Type="http://schemas.openxmlformats.org/officeDocument/2006/relationships/hyperlink" Target="http://pt.wikipedia.org/wiki/Protocolo_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IP" TargetMode="External"/><Relationship Id="rId5" Type="http://schemas.openxmlformats.org/officeDocument/2006/relationships/hyperlink" Target="http://pt.wikipedia.org/wiki/DNS" TargetMode="External"/><Relationship Id="rId4" Type="http://schemas.openxmlformats.org/officeDocument/2006/relationships/hyperlink" Target="http://pt.wikipedia.org/wiki/DHC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Transmission_Control_Protocol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://www.lovemytool.com/blog/2010/09/practical-tcp-series-connection-teardown-expected-and-unexpected-by-chris-greer.html" TargetMode="External"/><Relationship Id="rId2" Type="http://schemas.openxmlformats.org/officeDocument/2006/relationships/hyperlink" Target="https://www.youtube.com/watch?v=uRvjPlbJ_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sW8CXVx7IU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hyperlink" Target="https://www.youtube.com/watch?v=Vdc8TCESIg8" TargetMode="External"/><Relationship Id="rId9" Type="http://schemas.openxmlformats.org/officeDocument/2006/relationships/hyperlink" Target="https://www.wireshark.org/downloa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55607"/>
            <a:ext cx="9144000" cy="2387600"/>
          </a:xfrm>
        </p:spPr>
        <p:txBody>
          <a:bodyPr/>
          <a:lstStyle/>
          <a:p>
            <a:r>
              <a:rPr lang="pt-PT" dirty="0" smtClean="0"/>
              <a:t>TCP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632326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pt-PT" dirty="0" smtClean="0"/>
              <a:t>Conexão</a:t>
            </a:r>
          </a:p>
          <a:p>
            <a:r>
              <a:rPr lang="pt-PT" dirty="0" smtClean="0"/>
              <a:t>Fiabilidade</a:t>
            </a:r>
          </a:p>
          <a:p>
            <a:r>
              <a:rPr lang="pt-PT" dirty="0" err="1" smtClean="0"/>
              <a:t>Full</a:t>
            </a:r>
            <a:r>
              <a:rPr lang="pt-PT" dirty="0" smtClean="0"/>
              <a:t> Duplex</a:t>
            </a:r>
          </a:p>
          <a:p>
            <a:r>
              <a:rPr lang="pt-PT" dirty="0" smtClean="0"/>
              <a:t>Entrega ordenada</a:t>
            </a:r>
          </a:p>
          <a:p>
            <a:r>
              <a:rPr lang="pt-PT" dirty="0" smtClean="0"/>
              <a:t>Controlo de fluxo</a:t>
            </a:r>
          </a:p>
          <a:p>
            <a:r>
              <a:rPr lang="pt-PT" dirty="0" smtClean="0"/>
              <a:t>Pacotes longos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431799"/>
            <a:ext cx="4372180" cy="306705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26" y="46037"/>
            <a:ext cx="4387454" cy="35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449" y="150017"/>
            <a:ext cx="11883029" cy="927860"/>
          </a:xfrm>
        </p:spPr>
        <p:txBody>
          <a:bodyPr/>
          <a:lstStyle/>
          <a:p>
            <a:r>
              <a:rPr lang="pt-PT" dirty="0" smtClean="0"/>
              <a:t>Conexão TCP (Como é estabelecida) </a:t>
            </a:r>
            <a:r>
              <a:rPr lang="pt-PT" sz="2000" dirty="0" smtClean="0"/>
              <a:t>TCP controlo da transmissão</a:t>
            </a:r>
            <a:endParaRPr lang="pt-PT" sz="2000" dirty="0"/>
          </a:p>
        </p:txBody>
      </p:sp>
      <p:grpSp>
        <p:nvGrpSpPr>
          <p:cNvPr id="8" name="Grupo 7"/>
          <p:cNvGrpSpPr/>
          <p:nvPr/>
        </p:nvGrpSpPr>
        <p:grpSpPr>
          <a:xfrm>
            <a:off x="2384280" y="1063247"/>
            <a:ext cx="9042400" cy="823912"/>
            <a:chOff x="76200" y="3462338"/>
            <a:chExt cx="9042400" cy="823912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76200" y="3638550"/>
              <a:ext cx="1882775" cy="647700"/>
            </a:xfrm>
            <a:prstGeom prst="rect">
              <a:avLst/>
            </a:prstGeom>
            <a:solidFill>
              <a:srgbClr val="6666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</a:pPr>
              <a:r>
                <a:rPr lang="pt-BR" altLang="pt-PT" sz="1800" dirty="0">
                  <a:solidFill>
                    <a:srgbClr val="000000"/>
                  </a:solidFill>
                  <a:latin typeface="Verdana" panose="020B0604030504040204" pitchFamily="34" charset="0"/>
                  <a:ea typeface="DejaVu Sans" charset="0"/>
                  <a:cs typeface="DejaVu Sans" charset="0"/>
                </a:rPr>
                <a:t>Transporte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</a:pPr>
              <a:r>
                <a:rPr lang="pt-BR" altLang="pt-PT" sz="1800" i="1" dirty="0" err="1">
                  <a:latin typeface="Verdana" panose="020B0604030504040204" pitchFamily="34" charset="0"/>
                  <a:ea typeface="DejaVu Sans" charset="0"/>
                  <a:cs typeface="DejaVu Sans" charset="0"/>
                </a:rPr>
                <a:t>Transport</a:t>
              </a:r>
              <a:endParaRPr lang="pt-BR" altLang="pt-PT" sz="1800" dirty="0">
                <a:latin typeface="Verdana" panose="020B0604030504040204" pitchFamily="34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5" name="Line 25"/>
            <p:cNvSpPr>
              <a:spLocks noChangeShapeType="1"/>
            </p:cNvSpPr>
            <p:nvPr/>
          </p:nvSpPr>
          <p:spPr bwMode="auto">
            <a:xfrm>
              <a:off x="1981200" y="3886200"/>
              <a:ext cx="51816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6" name="Text Box 29"/>
            <p:cNvSpPr txBox="1">
              <a:spLocks noChangeArrowheads="1"/>
            </p:cNvSpPr>
            <p:nvPr/>
          </p:nvSpPr>
          <p:spPr bwMode="auto">
            <a:xfrm>
              <a:off x="3138488" y="3462338"/>
              <a:ext cx="2786062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</a:pPr>
              <a:r>
                <a:rPr lang="pt-BR" altLang="pt-PT" sz="1200" b="1" dirty="0">
                  <a:solidFill>
                    <a:srgbClr val="000000"/>
                  </a:solidFill>
                  <a:latin typeface="Verdana" panose="020B0604030504040204" pitchFamily="34" charset="0"/>
                  <a:ea typeface="DejaVu Sans" charset="0"/>
                  <a:cs typeface="DejaVu Sans" charset="0"/>
                </a:rPr>
                <a:t>Protocolo de Transporte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</a:pPr>
              <a:r>
                <a:rPr lang="pt-BR" altLang="pt-PT" sz="1200" dirty="0">
                  <a:solidFill>
                    <a:srgbClr val="000000"/>
                  </a:solidFill>
                  <a:latin typeface="Verdana" panose="020B0604030504040204" pitchFamily="34" charset="0"/>
                  <a:ea typeface="DejaVu Sans" charset="0"/>
                  <a:cs typeface="DejaVu Sans" charset="0"/>
                </a:rPr>
                <a:t>TCP, UDP</a:t>
              </a: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235825" y="3613150"/>
              <a:ext cx="1882775" cy="649288"/>
            </a:xfrm>
            <a:prstGeom prst="rect">
              <a:avLst/>
            </a:prstGeom>
            <a:solidFill>
              <a:srgbClr val="6666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</a:pPr>
              <a:r>
                <a:rPr lang="pt-BR" altLang="pt-PT" sz="1800" dirty="0">
                  <a:solidFill>
                    <a:srgbClr val="000000"/>
                  </a:solidFill>
                  <a:latin typeface="Verdana" panose="020B0604030504040204" pitchFamily="34" charset="0"/>
                  <a:ea typeface="DejaVu Sans" charset="0"/>
                  <a:cs typeface="DejaVu Sans" charset="0"/>
                </a:rPr>
                <a:t>Transporte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</a:pPr>
              <a:r>
                <a:rPr lang="pt-BR" altLang="pt-PT" sz="1800" i="1" dirty="0" err="1">
                  <a:latin typeface="Verdana" panose="020B0604030504040204" pitchFamily="34" charset="0"/>
                  <a:ea typeface="DejaVu Sans" charset="0"/>
                  <a:cs typeface="DejaVu Sans" charset="0"/>
                </a:rPr>
                <a:t>Transport</a:t>
              </a:r>
              <a:endParaRPr lang="pt-BR" altLang="pt-PT" sz="1800" dirty="0">
                <a:latin typeface="Verdana" panose="020B0604030504040204" pitchFamily="34" charset="0"/>
                <a:ea typeface="DejaVu Sans" charset="0"/>
                <a:cs typeface="DejaVu Sans" charset="0"/>
              </a:endParaRP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2384279" y="1964328"/>
            <a:ext cx="1882775" cy="3365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solidFill>
                  <a:schemeClr val="bg1"/>
                </a:solidFill>
              </a:rPr>
              <a:t>C</a:t>
            </a:r>
            <a:r>
              <a:rPr lang="pt-PT" sz="2400" b="1" dirty="0" smtClean="0">
                <a:solidFill>
                  <a:schemeClr val="bg1"/>
                </a:solidFill>
              </a:rPr>
              <a:t>liente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543905" y="1966896"/>
            <a:ext cx="1882775" cy="3262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Servidor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370721" y="4147709"/>
            <a:ext cx="9042401" cy="2797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Comunicação  - Olá, então como está o tempo; - Está sol. </a:t>
            </a:r>
            <a:endParaRPr lang="pt-PT" b="1" dirty="0">
              <a:solidFill>
                <a:schemeClr val="tx1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71870" y="4594419"/>
            <a:ext cx="11354810" cy="2145705"/>
            <a:chOff x="71870" y="4594419"/>
            <a:chExt cx="11354810" cy="2145705"/>
          </a:xfrm>
        </p:grpSpPr>
        <p:sp>
          <p:nvSpPr>
            <p:cNvPr id="10" name="Seta entalhada para a direita 9"/>
            <p:cNvSpPr/>
            <p:nvPr/>
          </p:nvSpPr>
          <p:spPr>
            <a:xfrm>
              <a:off x="4824255" y="4779192"/>
              <a:ext cx="1440000" cy="5400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err="1" smtClean="0"/>
                <a:t>Fin</a:t>
              </a:r>
              <a:endParaRPr lang="pt-PT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1870" y="4976252"/>
              <a:ext cx="245109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- Encerrar comunicação</a:t>
              </a:r>
            </a:p>
            <a:p>
              <a:r>
                <a:rPr lang="pt-PT" dirty="0"/>
                <a:t>-</a:t>
              </a:r>
              <a:r>
                <a:rPr lang="pt-PT" dirty="0" smtClean="0"/>
                <a:t> 4 etapas</a:t>
              </a:r>
            </a:p>
            <a:p>
              <a:r>
                <a:rPr lang="pt-PT" dirty="0" smtClean="0"/>
                <a:t>- A iniciativa de encerrar pode ser do cliente ou do servidor</a:t>
              </a:r>
              <a:endParaRPr lang="pt-PT" dirty="0"/>
            </a:p>
          </p:txBody>
        </p:sp>
        <p:sp>
          <p:nvSpPr>
            <p:cNvPr id="20" name="Seta entalhada para a direita 19"/>
            <p:cNvSpPr/>
            <p:nvPr/>
          </p:nvSpPr>
          <p:spPr>
            <a:xfrm flipH="1">
              <a:off x="7931383" y="5088399"/>
              <a:ext cx="1440000" cy="5400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ACK</a:t>
              </a:r>
              <a:endParaRPr lang="pt-PT" dirty="0"/>
            </a:p>
          </p:txBody>
        </p:sp>
        <p:sp>
          <p:nvSpPr>
            <p:cNvPr id="21" name="Seta entalhada para a direita 20"/>
            <p:cNvSpPr/>
            <p:nvPr/>
          </p:nvSpPr>
          <p:spPr>
            <a:xfrm flipH="1">
              <a:off x="7931383" y="5789820"/>
              <a:ext cx="1440000" cy="5400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err="1" smtClean="0"/>
                <a:t>Fin</a:t>
              </a:r>
              <a:endParaRPr lang="pt-PT" dirty="0"/>
            </a:p>
          </p:txBody>
        </p:sp>
        <p:sp>
          <p:nvSpPr>
            <p:cNvPr id="22" name="Seta entalhada para a direita 21"/>
            <p:cNvSpPr/>
            <p:nvPr/>
          </p:nvSpPr>
          <p:spPr>
            <a:xfrm>
              <a:off x="4824255" y="6059820"/>
              <a:ext cx="1440000" cy="5400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ACK</a:t>
              </a:r>
              <a:endParaRPr lang="pt-PT" dirty="0"/>
            </a:p>
          </p:txBody>
        </p:sp>
        <p:sp>
          <p:nvSpPr>
            <p:cNvPr id="26" name="Texto explicativo em forma de nuvem 25"/>
            <p:cNvSpPr/>
            <p:nvPr/>
          </p:nvSpPr>
          <p:spPr>
            <a:xfrm>
              <a:off x="2630775" y="4594419"/>
              <a:ext cx="1389782" cy="1056844"/>
            </a:xfrm>
            <a:prstGeom prst="cloudCallout">
              <a:avLst>
                <a:gd name="adj1" fmla="val 112083"/>
                <a:gd name="adj2" fmla="val -72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Vou parar de falar</a:t>
              </a:r>
              <a:endParaRPr lang="pt-PT" dirty="0"/>
            </a:p>
          </p:txBody>
        </p:sp>
        <p:sp>
          <p:nvSpPr>
            <p:cNvPr id="27" name="Texto explicativo em forma de nuvem 26"/>
            <p:cNvSpPr/>
            <p:nvPr/>
          </p:nvSpPr>
          <p:spPr>
            <a:xfrm>
              <a:off x="10135954" y="4941337"/>
              <a:ext cx="1165570" cy="640607"/>
            </a:xfrm>
            <a:prstGeom prst="cloudCallout">
              <a:avLst>
                <a:gd name="adj1" fmla="val -101558"/>
                <a:gd name="adj2" fmla="val 211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Está bem</a:t>
              </a:r>
              <a:endParaRPr lang="pt-PT" dirty="0"/>
            </a:p>
          </p:txBody>
        </p:sp>
        <p:sp>
          <p:nvSpPr>
            <p:cNvPr id="28" name="Texto explicativo em forma de nuvem 27"/>
            <p:cNvSpPr/>
            <p:nvPr/>
          </p:nvSpPr>
          <p:spPr>
            <a:xfrm>
              <a:off x="9797135" y="5713785"/>
              <a:ext cx="1629545" cy="1026339"/>
            </a:xfrm>
            <a:prstGeom prst="cloudCallout">
              <a:avLst>
                <a:gd name="adj1" fmla="val -76183"/>
                <a:gd name="adj2" fmla="val -114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Eu </a:t>
              </a:r>
              <a:r>
                <a:rPr lang="pt-PT" dirty="0" err="1" smtClean="0"/>
                <a:t>tb</a:t>
              </a:r>
              <a:r>
                <a:rPr lang="pt-PT" dirty="0" smtClean="0"/>
                <a:t> vou parar de falar</a:t>
              </a:r>
              <a:endParaRPr lang="pt-PT" dirty="0"/>
            </a:p>
          </p:txBody>
        </p:sp>
        <p:sp>
          <p:nvSpPr>
            <p:cNvPr id="29" name="Texto explicativo em forma de nuvem 28"/>
            <p:cNvSpPr/>
            <p:nvPr/>
          </p:nvSpPr>
          <p:spPr>
            <a:xfrm>
              <a:off x="2417917" y="5683765"/>
              <a:ext cx="1710455" cy="1056359"/>
            </a:xfrm>
            <a:prstGeom prst="cloudCallout">
              <a:avLst>
                <a:gd name="adj1" fmla="val 93381"/>
                <a:gd name="adj2" fmla="val 11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Então vou parar falar</a:t>
              </a:r>
              <a:endParaRPr lang="pt-PT" dirty="0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4634245" y="5511171"/>
              <a:ext cx="2638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i="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FIN bit in the TCP Flags</a:t>
              </a:r>
              <a:endParaRPr lang="pt-PT" dirty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120683" y="2443894"/>
            <a:ext cx="11305997" cy="1615261"/>
            <a:chOff x="120683" y="2443894"/>
            <a:chExt cx="11305997" cy="1615261"/>
          </a:xfrm>
        </p:grpSpPr>
        <p:sp>
          <p:nvSpPr>
            <p:cNvPr id="18" name="CaixaDeTexto 17"/>
            <p:cNvSpPr txBox="1"/>
            <p:nvPr/>
          </p:nvSpPr>
          <p:spPr>
            <a:xfrm>
              <a:off x="120683" y="2565022"/>
              <a:ext cx="2450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/>
                <a:t>- Encetar comunicação.  </a:t>
              </a:r>
            </a:p>
            <a:p>
              <a:r>
                <a:rPr lang="pt-PT" dirty="0" smtClean="0"/>
                <a:t>- 3 etapas</a:t>
              </a:r>
            </a:p>
            <a:p>
              <a:r>
                <a:rPr lang="pt-PT" dirty="0" smtClean="0"/>
                <a:t>- Quem inicia é o cliente.</a:t>
              </a:r>
              <a:endParaRPr lang="pt-PT" dirty="0"/>
            </a:p>
          </p:txBody>
        </p:sp>
        <p:grpSp>
          <p:nvGrpSpPr>
            <p:cNvPr id="32" name="Grupo 31"/>
            <p:cNvGrpSpPr/>
            <p:nvPr/>
          </p:nvGrpSpPr>
          <p:grpSpPr>
            <a:xfrm>
              <a:off x="2522960" y="2478675"/>
              <a:ext cx="8805498" cy="1480468"/>
              <a:chOff x="1688080" y="2478675"/>
              <a:chExt cx="8805498" cy="1480468"/>
            </a:xfrm>
          </p:grpSpPr>
          <p:sp>
            <p:nvSpPr>
              <p:cNvPr id="9" name="Seta entalhada para a direita 8"/>
              <p:cNvSpPr/>
              <p:nvPr/>
            </p:nvSpPr>
            <p:spPr>
              <a:xfrm>
                <a:off x="4009891" y="2513412"/>
                <a:ext cx="1440000" cy="540000"/>
              </a:xfrm>
              <a:prstGeom prst="notchedRightArrow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SYN</a:t>
                </a:r>
                <a:endParaRPr lang="pt-PT" dirty="0"/>
              </a:p>
            </p:txBody>
          </p:sp>
          <p:sp>
            <p:nvSpPr>
              <p:cNvPr id="13" name="Seta entalhada para a direita 12"/>
              <p:cNvSpPr/>
              <p:nvPr/>
            </p:nvSpPr>
            <p:spPr>
              <a:xfrm flipH="1">
                <a:off x="6994939" y="2938309"/>
                <a:ext cx="1440000" cy="540000"/>
              </a:xfrm>
              <a:prstGeom prst="notchedRightArrow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SYN, ACK</a:t>
                </a:r>
                <a:endParaRPr lang="pt-PT" dirty="0"/>
              </a:p>
            </p:txBody>
          </p:sp>
          <p:sp>
            <p:nvSpPr>
              <p:cNvPr id="14" name="Seta entalhada para a direita 13"/>
              <p:cNvSpPr/>
              <p:nvPr/>
            </p:nvSpPr>
            <p:spPr>
              <a:xfrm>
                <a:off x="4049648" y="3417463"/>
                <a:ext cx="1440000" cy="540000"/>
              </a:xfrm>
              <a:prstGeom prst="notchedRightArrow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ACK</a:t>
                </a:r>
                <a:endParaRPr lang="pt-PT" dirty="0"/>
              </a:p>
            </p:txBody>
          </p:sp>
          <p:sp>
            <p:nvSpPr>
              <p:cNvPr id="15" name="Texto explicativo em forma de nuvem 14"/>
              <p:cNvSpPr/>
              <p:nvPr/>
            </p:nvSpPr>
            <p:spPr>
              <a:xfrm>
                <a:off x="1863657" y="2478675"/>
                <a:ext cx="1165570" cy="640607"/>
              </a:xfrm>
              <a:prstGeom prst="cloudCallout">
                <a:avLst>
                  <a:gd name="adj1" fmla="val 138343"/>
                  <a:gd name="adj2" fmla="val -3699"/>
                </a:avLst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Posso Falar</a:t>
                </a:r>
                <a:endParaRPr lang="pt-PT" dirty="0"/>
              </a:p>
            </p:txBody>
          </p:sp>
          <p:sp>
            <p:nvSpPr>
              <p:cNvPr id="16" name="Texto explicativo em forma de nuvem 15"/>
              <p:cNvSpPr/>
              <p:nvPr/>
            </p:nvSpPr>
            <p:spPr>
              <a:xfrm>
                <a:off x="9328008" y="2856490"/>
                <a:ext cx="1165570" cy="640607"/>
              </a:xfrm>
              <a:prstGeom prst="cloudCallout">
                <a:avLst>
                  <a:gd name="adj1" fmla="val -129982"/>
                  <a:gd name="adj2" fmla="val 4575"/>
                </a:avLst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Fala</a:t>
                </a:r>
                <a:endParaRPr lang="pt-PT" dirty="0"/>
              </a:p>
            </p:txBody>
          </p:sp>
          <p:sp>
            <p:nvSpPr>
              <p:cNvPr id="17" name="Texto explicativo em forma de nuvem 16"/>
              <p:cNvSpPr/>
              <p:nvPr/>
            </p:nvSpPr>
            <p:spPr>
              <a:xfrm>
                <a:off x="1688080" y="3213030"/>
                <a:ext cx="1605412" cy="746113"/>
              </a:xfrm>
              <a:prstGeom prst="cloudCallout">
                <a:avLst>
                  <a:gd name="adj1" fmla="val 96820"/>
                  <a:gd name="adj2" fmla="val 14628"/>
                </a:avLst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dirty="0" smtClean="0"/>
                  <a:t>Então vou falar</a:t>
                </a:r>
                <a:endParaRPr lang="pt-PT" dirty="0"/>
              </a:p>
            </p:txBody>
          </p:sp>
          <p:sp>
            <p:nvSpPr>
              <p:cNvPr id="30" name="Retângulo 29"/>
              <p:cNvSpPr/>
              <p:nvPr/>
            </p:nvSpPr>
            <p:spPr>
              <a:xfrm>
                <a:off x="4425893" y="3125516"/>
                <a:ext cx="24416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0" i="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r>
                  <a:rPr lang="pt-PT" b="0" i="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three</a:t>
                </a:r>
                <a:r>
                  <a:rPr lang="pt-PT" b="0" i="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PT" b="0" i="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way</a:t>
                </a:r>
                <a:r>
                  <a:rPr lang="pt-PT" b="0" i="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PT" b="0" i="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handshake</a:t>
                </a:r>
                <a:endParaRPr lang="pt-PT" dirty="0"/>
              </a:p>
            </p:txBody>
          </p:sp>
        </p:grpSp>
        <p:sp>
          <p:nvSpPr>
            <p:cNvPr id="33" name="Retângulo 32"/>
            <p:cNvSpPr/>
            <p:nvPr/>
          </p:nvSpPr>
          <p:spPr>
            <a:xfrm>
              <a:off x="120683" y="2443894"/>
              <a:ext cx="11305997" cy="1615261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4639325" y="-15807"/>
            <a:ext cx="2799967" cy="369332"/>
            <a:chOff x="8783607" y="-1631"/>
            <a:chExt cx="2799967" cy="369332"/>
          </a:xfrm>
        </p:grpSpPr>
        <p:sp>
          <p:nvSpPr>
            <p:cNvPr id="24" name="Seta entalhada para a direita 23"/>
            <p:cNvSpPr/>
            <p:nvPr/>
          </p:nvSpPr>
          <p:spPr>
            <a:xfrm flipH="1">
              <a:off x="8783607" y="58219"/>
              <a:ext cx="760298" cy="25172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9470880" y="-1631"/>
              <a:ext cx="2112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Representa o pacote</a:t>
              </a:r>
              <a:endParaRPr lang="pt-PT" dirty="0"/>
            </a:p>
          </p:txBody>
        </p:sp>
      </p:grpSp>
      <p:sp>
        <p:nvSpPr>
          <p:cNvPr id="39" name="Retângulo 38"/>
          <p:cNvSpPr/>
          <p:nvPr/>
        </p:nvSpPr>
        <p:spPr>
          <a:xfrm>
            <a:off x="116448" y="4522008"/>
            <a:ext cx="11310231" cy="2250617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11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1472610"/>
            <a:ext cx="10515600" cy="4148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pt-PT" sz="2800" b="1" dirty="0" smtClean="0">
                <a:solidFill>
                  <a:schemeClr val="tx1"/>
                </a:solidFill>
              </a:rPr>
              <a:t>Comunicação  - Olá, então com está o tempo; - Está sol. </a:t>
            </a:r>
            <a:endParaRPr lang="pt-PT" sz="2800" b="1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8200" y="2138426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just">
              <a:spcBef>
                <a:spcPts val="1000"/>
              </a:spcBef>
            </a:pPr>
            <a:r>
              <a:rPr lang="pt-PT" sz="2000" b="1" i="1" u="sng" dirty="0" smtClean="0"/>
              <a:t>Conexão </a:t>
            </a:r>
            <a:r>
              <a:rPr lang="pt-PT" sz="2000" b="1" i="1" dirty="0" smtClean="0"/>
              <a:t> - </a:t>
            </a:r>
            <a:r>
              <a:rPr lang="pt-PT" sz="2000" i="1" dirty="0" smtClean="0"/>
              <a:t>Ponto a ponto</a:t>
            </a:r>
            <a:r>
              <a:rPr lang="pt-PT" sz="2000" dirty="0" smtClean="0"/>
              <a:t> - uma conexão TCP é estabelecida entre dois pontos. </a:t>
            </a:r>
            <a:r>
              <a:rPr lang="pt-PT" sz="2000" i="1" dirty="0" err="1" smtClean="0"/>
              <a:t>Handshake</a:t>
            </a:r>
            <a:r>
              <a:rPr lang="pt-PT" sz="2000" i="1" dirty="0" smtClean="0"/>
              <a:t>  - </a:t>
            </a:r>
            <a:r>
              <a:rPr lang="pt-PT" sz="2000" dirty="0" smtClean="0"/>
              <a:t>3 etapas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838200" y="2953010"/>
            <a:ext cx="1051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i="1" u="sng" dirty="0" smtClean="0"/>
              <a:t>Confiabilidade </a:t>
            </a:r>
            <a:r>
              <a:rPr lang="pt-PT" sz="2000" dirty="0" smtClean="0"/>
              <a:t>TCP permite a recuperação de pacotes perdidos, a eliminação de pacotes duplicados, a recuperação de dados corrompidos. </a:t>
            </a:r>
          </a:p>
          <a:p>
            <a:pPr algn="just"/>
            <a:r>
              <a:rPr lang="pt-PT" sz="2000" b="1" i="1" u="sng" dirty="0" smtClean="0"/>
              <a:t>Através do algoritmo de verificação da informação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838200" y="4153148"/>
            <a:ext cx="1051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i="1" u="sng" dirty="0" err="1" smtClean="0">
                <a:hlinkClick r:id="rId2" tooltip="Full duplex"/>
              </a:rPr>
              <a:t>Full</a:t>
            </a:r>
            <a:r>
              <a:rPr lang="pt-PT" sz="2000" b="1" i="1" u="sng" dirty="0" smtClean="0">
                <a:hlinkClick r:id="rId2" tooltip="Full duplex"/>
              </a:rPr>
              <a:t> duplex</a:t>
            </a:r>
            <a:r>
              <a:rPr lang="pt-PT" sz="2000" b="1" i="1" u="sng" dirty="0" smtClean="0"/>
              <a:t> </a:t>
            </a:r>
            <a:r>
              <a:rPr lang="pt-PT" sz="2000" dirty="0" smtClean="0"/>
              <a:t>É possível a transferência simultânea em ambas direções (cliente-servidor) </a:t>
            </a:r>
            <a:endParaRPr lang="pt-PT" sz="2000" b="1" i="1" u="sng" dirty="0" smtClean="0"/>
          </a:p>
        </p:txBody>
      </p:sp>
      <p:sp>
        <p:nvSpPr>
          <p:cNvPr id="8" name="Retângulo 7"/>
          <p:cNvSpPr/>
          <p:nvPr/>
        </p:nvSpPr>
        <p:spPr>
          <a:xfrm>
            <a:off x="838200" y="4722097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i="1" u="sng" dirty="0" smtClean="0"/>
              <a:t>Entrega ordenada </a:t>
            </a:r>
            <a:r>
              <a:rPr lang="pt-PT" sz="2000" dirty="0" smtClean="0"/>
              <a:t>O TCP garante a reconstrução do </a:t>
            </a:r>
            <a:r>
              <a:rPr lang="pt-PT" sz="2000" i="1" dirty="0" err="1" smtClean="0"/>
              <a:t>stream</a:t>
            </a:r>
            <a:r>
              <a:rPr lang="pt-PT" sz="2000" i="1" dirty="0" smtClean="0"/>
              <a:t> </a:t>
            </a:r>
            <a:r>
              <a:rPr lang="pt-PT" sz="2000" dirty="0" smtClean="0"/>
              <a:t>(fluxo de dados)  no destinatário mediante os </a:t>
            </a:r>
            <a:r>
              <a:rPr lang="pt-PT" sz="2000" i="1" dirty="0" smtClean="0"/>
              <a:t>números de sequência</a:t>
            </a:r>
            <a:r>
              <a:rPr lang="pt-PT" sz="2000" dirty="0" smtClean="0"/>
              <a:t>. Independentemente da hora de chegada ao destinatário</a:t>
            </a:r>
          </a:p>
        </p:txBody>
      </p:sp>
      <p:sp>
        <p:nvSpPr>
          <p:cNvPr id="9" name="Retângulo 8"/>
          <p:cNvSpPr/>
          <p:nvPr/>
        </p:nvSpPr>
        <p:spPr>
          <a:xfrm>
            <a:off x="838200" y="5614458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i="1" u="sng" dirty="0" smtClean="0"/>
              <a:t>Controlo de fluxo </a:t>
            </a:r>
            <a:r>
              <a:rPr lang="pt-PT" sz="2000" dirty="0" smtClean="0"/>
              <a:t>O recetor, à medida que recebe os dados, envia mensagens ACK (=</a:t>
            </a:r>
            <a:r>
              <a:rPr lang="pt-PT" sz="2000" dirty="0" err="1" smtClean="0"/>
              <a:t>Acknowledgement</a:t>
            </a:r>
            <a:r>
              <a:rPr lang="pt-PT" sz="2000" dirty="0" smtClean="0"/>
              <a:t>)</a:t>
            </a:r>
            <a:endParaRPr lang="pt-PT" sz="20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16449" y="150017"/>
            <a:ext cx="11883029" cy="927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 smtClean="0"/>
              <a:t>Características da comunicação TCP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42549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2846"/>
            <a:ext cx="10515600" cy="734805"/>
          </a:xfrm>
        </p:spPr>
        <p:txBody>
          <a:bodyPr/>
          <a:lstStyle/>
          <a:p>
            <a:r>
              <a:rPr lang="pt-PT" dirty="0" smtClean="0"/>
              <a:t>Características do TCP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27651"/>
            <a:ext cx="10515600" cy="552615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PT" i="1" dirty="0" smtClean="0"/>
              <a:t>Orientado </a:t>
            </a:r>
            <a:r>
              <a:rPr lang="pt-PT" i="1" dirty="0"/>
              <a:t>à </a:t>
            </a:r>
            <a:r>
              <a:rPr lang="pt-PT" b="1" i="1" u="sng" dirty="0"/>
              <a:t>conexão</a:t>
            </a:r>
            <a:r>
              <a:rPr lang="pt-PT" dirty="0"/>
              <a:t> - A aplicação envia um pedido de conexão para o destino e usa a "conexão" para transferir dados.</a:t>
            </a:r>
          </a:p>
          <a:p>
            <a:pPr lvl="1" algn="just"/>
            <a:r>
              <a:rPr lang="pt-PT" i="1" dirty="0"/>
              <a:t>Ponto a ponto</a:t>
            </a:r>
            <a:r>
              <a:rPr lang="pt-PT" dirty="0"/>
              <a:t> - uma conexão TCP é estabelecida entre dois pontos</a:t>
            </a:r>
            <a:r>
              <a:rPr lang="pt-PT" dirty="0" smtClean="0"/>
              <a:t>.</a:t>
            </a:r>
          </a:p>
          <a:p>
            <a:pPr lvl="1" algn="just"/>
            <a:r>
              <a:rPr lang="pt-PT" i="1" dirty="0" err="1" smtClean="0"/>
              <a:t>Handshake</a:t>
            </a:r>
            <a:r>
              <a:rPr lang="pt-PT" dirty="0" smtClean="0"/>
              <a:t> - Mecanismo de estabelecimento e finalização de conexão a três e quatro tempos, respetivamente, o que permite a autenticação e encerramento de uma sessão completa. O TCP garante que, no final da conexão, todos os pacotes foram bem recebidos.</a:t>
            </a:r>
          </a:p>
          <a:p>
            <a:pPr lvl="1" algn="just"/>
            <a:endParaRPr lang="pt-PT" dirty="0"/>
          </a:p>
          <a:p>
            <a:pPr algn="just"/>
            <a:r>
              <a:rPr lang="pt-PT" b="1" i="1" u="sng" dirty="0"/>
              <a:t>Confiabilidade</a:t>
            </a:r>
            <a:r>
              <a:rPr lang="pt-PT" dirty="0"/>
              <a:t> e- O TCP usa várias técnicas para proporcionar uma entrega confiável dos pacotes de dados, que é a grande vantagem que tem em relação </a:t>
            </a:r>
            <a:r>
              <a:rPr lang="pt-PT" dirty="0" smtClean="0"/>
              <a:t>ao </a:t>
            </a:r>
            <a:r>
              <a:rPr lang="pt-PT" dirty="0" smtClean="0">
                <a:hlinkClick r:id="rId2" tooltip="Protocolo UDP"/>
              </a:rPr>
              <a:t>UDP</a:t>
            </a:r>
            <a:r>
              <a:rPr lang="pt-PT" dirty="0"/>
              <a:t>, </a:t>
            </a:r>
            <a:r>
              <a:rPr lang="pt-PT" dirty="0" smtClean="0"/>
              <a:t>motivo </a:t>
            </a:r>
            <a:r>
              <a:rPr lang="pt-PT" dirty="0"/>
              <a:t>do seu uso extensivo nas </a:t>
            </a:r>
            <a:r>
              <a:rPr lang="pt-PT" dirty="0">
                <a:hlinkClick r:id="rId3" tooltip="Rede de computadores"/>
              </a:rPr>
              <a:t>redes de computadores</a:t>
            </a:r>
            <a:r>
              <a:rPr lang="pt-PT" dirty="0"/>
              <a:t>. O TCP permite a recuperação de pacotes perdidos, a eliminação de pacotes duplicados, a recuperação de dados corrompidos, e pode recuperar a ligação em caso de problemas no sistema e na rede.</a:t>
            </a:r>
          </a:p>
          <a:p>
            <a:pPr algn="just"/>
            <a:r>
              <a:rPr lang="pt-PT" b="1" i="1" u="sng" dirty="0" err="1">
                <a:hlinkClick r:id="rId4" tooltip="Full duplex"/>
              </a:rPr>
              <a:t>Full</a:t>
            </a:r>
            <a:r>
              <a:rPr lang="pt-PT" b="1" i="1" u="sng" dirty="0">
                <a:hlinkClick r:id="rId4" tooltip="Full duplex"/>
              </a:rPr>
              <a:t> duplex</a:t>
            </a:r>
            <a:r>
              <a:rPr lang="pt-PT" dirty="0"/>
              <a:t> - É possível a transferência simultânea em ambas direções (cliente-servidor) durante toda a sessão.</a:t>
            </a:r>
          </a:p>
          <a:p>
            <a:pPr algn="just"/>
            <a:r>
              <a:rPr lang="pt-PT" b="1" i="1" u="sng" dirty="0" smtClean="0"/>
              <a:t>Entrega </a:t>
            </a:r>
            <a:r>
              <a:rPr lang="pt-PT" b="1" i="1" u="sng" dirty="0"/>
              <a:t>ordenada</a:t>
            </a:r>
            <a:r>
              <a:rPr lang="pt-PT" dirty="0"/>
              <a:t> - A aplicação faz a entrega ao TCP de blocos de dados com um tamanho arbitrário num fluxo (ou </a:t>
            </a:r>
            <a:r>
              <a:rPr lang="pt-PT" i="1" dirty="0" err="1"/>
              <a:t>stream</a:t>
            </a:r>
            <a:r>
              <a:rPr lang="pt-PT" dirty="0"/>
              <a:t>) de dados, tipicamente em </a:t>
            </a:r>
            <a:r>
              <a:rPr lang="pt-PT" dirty="0">
                <a:hlinkClick r:id="rId5" tooltip="Octeto"/>
              </a:rPr>
              <a:t>octetos</a:t>
            </a:r>
            <a:r>
              <a:rPr lang="pt-PT" dirty="0"/>
              <a:t>. O TCP parte estes dados em segmentos de tamanho especificado pelo valor </a:t>
            </a:r>
            <a:r>
              <a:rPr lang="pt-PT" dirty="0" smtClean="0">
                <a:hlinkClick r:id="rId6" tooltip="MTU"/>
              </a:rPr>
              <a:t>MTU</a:t>
            </a:r>
            <a:r>
              <a:rPr lang="pt-PT" dirty="0" smtClean="0"/>
              <a:t> (</a:t>
            </a:r>
            <a:r>
              <a:rPr lang="pt-PT" i="1" dirty="0" err="1" smtClean="0"/>
              <a:t>Maximum</a:t>
            </a:r>
            <a:r>
              <a:rPr lang="pt-PT" i="1" dirty="0" smtClean="0"/>
              <a:t> </a:t>
            </a:r>
            <a:r>
              <a:rPr lang="pt-PT" i="1" dirty="0" err="1" smtClean="0"/>
              <a:t>Transmission</a:t>
            </a:r>
            <a:r>
              <a:rPr lang="pt-PT" i="1" dirty="0" smtClean="0"/>
              <a:t> </a:t>
            </a:r>
            <a:r>
              <a:rPr lang="pt-PT" i="1" dirty="0" err="1" smtClean="0"/>
              <a:t>Unit</a:t>
            </a:r>
            <a:r>
              <a:rPr lang="pt-PT" dirty="0" smtClean="0"/>
              <a:t>). </a:t>
            </a:r>
            <a:r>
              <a:rPr lang="pt-PT" dirty="0"/>
              <a:t>Porém, a circulação dos pacotes ao longo da rede (utilizando um protocolo de encaminhamento, na camada inferior, como o </a:t>
            </a:r>
            <a:r>
              <a:rPr lang="pt-PT" dirty="0">
                <a:hlinkClick r:id="rId7" tooltip="Protocolo IP"/>
              </a:rPr>
              <a:t>IP</a:t>
            </a:r>
            <a:r>
              <a:rPr lang="pt-PT" dirty="0"/>
              <a:t>) pode fazer com que os pacotes não cheguem ordenados. O TCP garante a reconstrução do </a:t>
            </a:r>
            <a:r>
              <a:rPr lang="pt-PT" i="1" dirty="0" err="1" smtClean="0"/>
              <a:t>stream</a:t>
            </a:r>
            <a:r>
              <a:rPr lang="pt-PT" i="1" dirty="0" smtClean="0"/>
              <a:t> </a:t>
            </a:r>
            <a:r>
              <a:rPr lang="pt-PT" dirty="0" smtClean="0"/>
              <a:t>(fluxo de dados)</a:t>
            </a:r>
            <a:r>
              <a:rPr lang="pt-PT" dirty="0"/>
              <a:t> no destinatário mediante os </a:t>
            </a:r>
            <a:r>
              <a:rPr lang="pt-PT" i="1" dirty="0"/>
              <a:t>números de sequência</a:t>
            </a:r>
            <a:r>
              <a:rPr lang="pt-PT" dirty="0"/>
              <a:t>.</a:t>
            </a:r>
          </a:p>
          <a:p>
            <a:pPr algn="just"/>
            <a:r>
              <a:rPr lang="pt-PT" b="1" i="1" u="sng" dirty="0" smtClean="0"/>
              <a:t>Controlo </a:t>
            </a:r>
            <a:r>
              <a:rPr lang="pt-PT" b="1" i="1" u="sng" dirty="0"/>
              <a:t>de fluxo</a:t>
            </a:r>
            <a:r>
              <a:rPr lang="pt-PT" dirty="0"/>
              <a:t> - O TCP usa o campo janela ou </a:t>
            </a:r>
            <a:r>
              <a:rPr lang="pt-PT" i="1" dirty="0" err="1"/>
              <a:t>window</a:t>
            </a:r>
            <a:r>
              <a:rPr lang="pt-PT" dirty="0"/>
              <a:t> para controlar o fluxo. O </a:t>
            </a:r>
            <a:r>
              <a:rPr lang="pt-PT" dirty="0" smtClean="0"/>
              <a:t>recetor, </a:t>
            </a:r>
            <a:r>
              <a:rPr lang="pt-PT" dirty="0"/>
              <a:t>à medida que recebe os dados, envia mensagens ACK (=</a:t>
            </a:r>
            <a:r>
              <a:rPr lang="pt-PT" dirty="0" err="1"/>
              <a:t>Acknowledgement</a:t>
            </a:r>
            <a:r>
              <a:rPr lang="pt-PT" dirty="0"/>
              <a:t>), confirmando a </a:t>
            </a:r>
            <a:r>
              <a:rPr lang="pt-PT" dirty="0" smtClean="0"/>
              <a:t>receção </a:t>
            </a:r>
            <a:r>
              <a:rPr lang="pt-PT" dirty="0"/>
              <a:t>de um segmento; como funcionalidade extra, estas mensagens podem especificar o tamanho máximo do </a:t>
            </a:r>
            <a:r>
              <a:rPr lang="pt-PT" i="1" dirty="0"/>
              <a:t>buffer</a:t>
            </a:r>
            <a:r>
              <a:rPr lang="pt-PT" dirty="0"/>
              <a:t> no campo (janela) do segmento TCP, determinando a quantidade máxima de bytes </a:t>
            </a:r>
            <a:r>
              <a:rPr lang="pt-PT" dirty="0" smtClean="0"/>
              <a:t>aceite </a:t>
            </a:r>
            <a:r>
              <a:rPr lang="pt-PT" dirty="0"/>
              <a:t>pelo </a:t>
            </a:r>
            <a:r>
              <a:rPr lang="pt-PT" dirty="0" smtClean="0"/>
              <a:t>recetor. </a:t>
            </a:r>
            <a:r>
              <a:rPr lang="pt-PT" dirty="0"/>
              <a:t>O transmissor pode transmitir segmentos com um número de bytes que deverá estar confinado ao tamanho da janela permitido: o menor valor entre sua capacidade de envio e a capacidade informada pelo </a:t>
            </a:r>
            <a:r>
              <a:rPr lang="pt-PT" dirty="0" smtClean="0"/>
              <a:t>recetor.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838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UDP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Sem Conexão</a:t>
            </a:r>
          </a:p>
          <a:p>
            <a:r>
              <a:rPr lang="pt-PT" dirty="0" smtClean="0"/>
              <a:t>Não fiável</a:t>
            </a:r>
          </a:p>
          <a:p>
            <a:r>
              <a:rPr lang="pt-PT" dirty="0" smtClean="0"/>
              <a:t>1 para 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06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825" y="0"/>
            <a:ext cx="10515600" cy="649357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Características da comunicação UDP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268" y="649357"/>
            <a:ext cx="11699184" cy="50637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PT" dirty="0"/>
              <a:t>O </a:t>
            </a:r>
            <a:r>
              <a:rPr lang="pt-PT" b="1" dirty="0"/>
              <a:t>UDP</a:t>
            </a:r>
            <a:r>
              <a:rPr lang="pt-PT" dirty="0"/>
              <a:t> dá às aplicações acesso direto ao serviço de entrega de </a:t>
            </a:r>
            <a:r>
              <a:rPr lang="pt-PT" dirty="0" err="1"/>
              <a:t>datagramas</a:t>
            </a:r>
            <a:r>
              <a:rPr lang="pt-PT" dirty="0"/>
              <a:t>, </a:t>
            </a:r>
            <a:r>
              <a:rPr lang="pt-PT" dirty="0" smtClean="0"/>
              <a:t>tal como </a:t>
            </a:r>
            <a:r>
              <a:rPr lang="pt-PT" dirty="0"/>
              <a:t>o serviço de entrega  </a:t>
            </a:r>
            <a:r>
              <a:rPr lang="pt-PT" dirty="0">
                <a:hlinkClick r:id="rId2" tooltip="Protocolo IP"/>
              </a:rPr>
              <a:t>IP</a:t>
            </a:r>
            <a:r>
              <a:rPr lang="pt-PT" dirty="0"/>
              <a:t> </a:t>
            </a:r>
            <a:r>
              <a:rPr lang="pt-PT" dirty="0" smtClean="0"/>
              <a:t>. </a:t>
            </a:r>
            <a:r>
              <a:rPr lang="pt-PT" dirty="0"/>
              <a:t>O UDP </a:t>
            </a:r>
            <a:r>
              <a:rPr lang="pt-PT" b="1" dirty="0">
                <a:solidFill>
                  <a:srgbClr val="0070C0"/>
                </a:solidFill>
              </a:rPr>
              <a:t>é pouco </a:t>
            </a:r>
            <a:r>
              <a:rPr lang="pt-PT" b="1" dirty="0" smtClean="0">
                <a:solidFill>
                  <a:srgbClr val="0070C0"/>
                </a:solidFill>
              </a:rPr>
              <a:t>fiável</a:t>
            </a:r>
            <a:r>
              <a:rPr lang="pt-PT" dirty="0" smtClean="0"/>
              <a:t>, </a:t>
            </a:r>
            <a:r>
              <a:rPr lang="pt-PT" dirty="0"/>
              <a:t>sendo um protocolo </a:t>
            </a:r>
            <a:r>
              <a:rPr lang="pt-PT" b="1" dirty="0">
                <a:solidFill>
                  <a:srgbClr val="0070C0"/>
                </a:solidFill>
              </a:rPr>
              <a:t>não orientado para conexão</a:t>
            </a:r>
            <a:r>
              <a:rPr lang="pt-PT" dirty="0"/>
              <a:t>. Não existem técnicas no protocolo para confirmar </a:t>
            </a:r>
            <a:r>
              <a:rPr lang="pt-PT" dirty="0" smtClean="0"/>
              <a:t>se os </a:t>
            </a:r>
            <a:r>
              <a:rPr lang="pt-PT" dirty="0"/>
              <a:t>dados chegaram ao destino corretamente. </a:t>
            </a:r>
            <a:endParaRPr lang="pt-PT" dirty="0" smtClean="0"/>
          </a:p>
          <a:p>
            <a:pPr algn="just"/>
            <a:r>
              <a:rPr lang="pt-PT" dirty="0" smtClean="0"/>
              <a:t>O </a:t>
            </a:r>
            <a:r>
              <a:rPr lang="pt-PT" dirty="0"/>
              <a:t>UDP </a:t>
            </a:r>
            <a:r>
              <a:rPr lang="pt-PT" dirty="0" smtClean="0"/>
              <a:t>ou </a:t>
            </a:r>
            <a:r>
              <a:rPr lang="pt-PT" b="1" i="1" dirty="0" smtClean="0"/>
              <a:t>User </a:t>
            </a:r>
            <a:r>
              <a:rPr lang="pt-PT" b="1" i="1" dirty="0" err="1"/>
              <a:t>Datagram</a:t>
            </a:r>
            <a:r>
              <a:rPr lang="pt-PT" b="1" i="1" dirty="0"/>
              <a:t> </a:t>
            </a:r>
            <a:r>
              <a:rPr lang="pt-PT" b="1" i="1" dirty="0" err="1"/>
              <a:t>Protocol</a:t>
            </a:r>
            <a:r>
              <a:rPr lang="pt-PT" dirty="0"/>
              <a:t> que significa protocolo de </a:t>
            </a:r>
            <a:r>
              <a:rPr lang="pt-PT" dirty="0" err="1"/>
              <a:t>datagramas</a:t>
            </a:r>
            <a:r>
              <a:rPr lang="pt-PT" dirty="0"/>
              <a:t> de </a:t>
            </a:r>
            <a:r>
              <a:rPr lang="pt-PT" dirty="0" smtClean="0"/>
              <a:t>utilizador. </a:t>
            </a:r>
            <a:r>
              <a:rPr lang="pt-PT" dirty="0"/>
              <a:t>O UDP faz a entrega de mensagens </a:t>
            </a:r>
            <a:r>
              <a:rPr lang="pt-PT" dirty="0" smtClean="0"/>
              <a:t>independentes entre aplicações ou processos, designadas </a:t>
            </a:r>
            <a:r>
              <a:rPr lang="pt-PT" dirty="0"/>
              <a:t>por </a:t>
            </a:r>
            <a:r>
              <a:rPr lang="pt-PT" dirty="0" err="1" smtClean="0"/>
              <a:t>datagramas</a:t>
            </a:r>
            <a:r>
              <a:rPr lang="pt-PT" dirty="0" smtClean="0"/>
              <a:t>. </a:t>
            </a:r>
            <a:r>
              <a:rPr lang="pt-PT" dirty="0"/>
              <a:t>A entrega pode ser feita fora de ordem e </a:t>
            </a:r>
            <a:r>
              <a:rPr lang="pt-PT" dirty="0" smtClean="0"/>
              <a:t>os </a:t>
            </a:r>
            <a:r>
              <a:rPr lang="pt-PT" dirty="0" err="1" smtClean="0"/>
              <a:t>datagramas</a:t>
            </a:r>
            <a:r>
              <a:rPr lang="pt-PT" dirty="0" smtClean="0"/>
              <a:t> </a:t>
            </a:r>
            <a:r>
              <a:rPr lang="pt-PT" dirty="0"/>
              <a:t>podem ser perdidos. A integridade dos dados pode ser conferida por um "</a:t>
            </a:r>
            <a:r>
              <a:rPr lang="pt-PT" dirty="0" err="1"/>
              <a:t>checksum</a:t>
            </a:r>
            <a:r>
              <a:rPr lang="pt-PT" dirty="0"/>
              <a:t>" (um campo no cabeçalho de </a:t>
            </a:r>
            <a:r>
              <a:rPr lang="pt-PT" dirty="0" smtClean="0"/>
              <a:t>verificação por </a:t>
            </a:r>
            <a:r>
              <a:rPr lang="pt-PT" dirty="0"/>
              <a:t>soma) baseado em complemento de um, de 16 bits.</a:t>
            </a:r>
          </a:p>
          <a:p>
            <a:pPr algn="just"/>
            <a:r>
              <a:rPr lang="pt-PT" dirty="0"/>
              <a:t>Os pontos de acesso do UDP são geralmente designados por "Portas de protocolo" ou "portas" ou até "portos", em que cada unidade de transmissão de dados UDP identifica o </a:t>
            </a:r>
            <a:r>
              <a:rPr lang="pt-PT" dirty="0">
                <a:hlinkClick r:id="rId3" tooltip="Endereço IP"/>
              </a:rPr>
              <a:t>endereço IP</a:t>
            </a:r>
            <a:r>
              <a:rPr lang="pt-PT" dirty="0"/>
              <a:t> e o número de porta do destino e da fonte da mensagem, os números </a:t>
            </a:r>
            <a:r>
              <a:rPr lang="pt-PT" dirty="0" smtClean="0"/>
              <a:t>podem ser </a:t>
            </a:r>
            <a:r>
              <a:rPr lang="pt-PT" dirty="0"/>
              <a:t>diferentes em ambos os casos.</a:t>
            </a:r>
          </a:p>
          <a:p>
            <a:pPr algn="just"/>
            <a:r>
              <a:rPr lang="pt-PT" dirty="0" smtClean="0"/>
              <a:t>O UDP é </a:t>
            </a:r>
            <a:r>
              <a:rPr lang="pt-PT" dirty="0"/>
              <a:t>feito para transmitir dados pouco sensíveis, como fluxos de áudio e vídeo, ou para comunicação sem conexão como é o caso da negociação </a:t>
            </a:r>
            <a:r>
              <a:rPr lang="pt-PT" dirty="0">
                <a:hlinkClick r:id="rId4" tooltip="DHCP"/>
              </a:rPr>
              <a:t>DHCP</a:t>
            </a:r>
            <a:r>
              <a:rPr lang="pt-PT" dirty="0"/>
              <a:t> ou tradução de endereços por </a:t>
            </a:r>
            <a:r>
              <a:rPr lang="pt-PT" dirty="0">
                <a:hlinkClick r:id="rId5" tooltip="DNS"/>
              </a:rPr>
              <a:t>DNS</a:t>
            </a:r>
            <a:r>
              <a:rPr lang="pt-PT" dirty="0"/>
              <a:t>. No UDP não existem verificações, nem confirmações. Os dados são transmitidos apenas uma vez, incluindo apenas um frágil, e opcional, sistema de CRC de 16 bits. Os pacotes que chegam corrompidos são simplesmente descartados, sem que o emissor sequer saiba do problema. Por outro lado, a ausência de estruturas de </a:t>
            </a:r>
            <a:r>
              <a:rPr lang="pt-PT" dirty="0" smtClean="0"/>
              <a:t>controlo </a:t>
            </a:r>
            <a:r>
              <a:rPr lang="pt-PT" dirty="0"/>
              <a:t>complexas garante ao UDP alta eficiência, já que cada pacote é composto </a:t>
            </a:r>
            <a:r>
              <a:rPr lang="pt-PT" dirty="0" smtClean="0"/>
              <a:t>apenas por </a:t>
            </a:r>
            <a:r>
              <a:rPr lang="pt-PT" dirty="0"/>
              <a:t>dados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10646"/>
              </p:ext>
            </p:extLst>
          </p:nvPr>
        </p:nvGraphicFramePr>
        <p:xfrm>
          <a:off x="2054084" y="6485607"/>
          <a:ext cx="8362124" cy="245165"/>
        </p:xfrm>
        <a:graphic>
          <a:graphicData uri="http://schemas.openxmlformats.org/drawingml/2006/table">
            <a:tbl>
              <a:tblPr/>
              <a:tblGrid>
                <a:gridCol w="2090531"/>
                <a:gridCol w="2090531"/>
                <a:gridCol w="2090531"/>
                <a:gridCol w="2090531"/>
              </a:tblGrid>
              <a:tr h="245165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Porta origem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A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/>
                        <a:t>Porta destino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/>
                        <a:t>Comprimento da mensagem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/>
                        <a:t>Checksum</a:t>
                      </a:r>
                      <a:endParaRPr lang="pt-PT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DAB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7687" y="5531500"/>
            <a:ext cx="113463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cabeçalho UDP é extremamente simples, contendo apenas os números de porta, comprimento da mensagem e o </a:t>
            </a:r>
            <a:r>
              <a:rPr kumimoji="0" lang="pt-PT" altLang="pt-PT" sz="1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checksum</a:t>
            </a:r>
            <a:r>
              <a:rPr kumimoji="0" lang="pt-PT" altLang="pt-PT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 cabeçalho dos </a:t>
            </a:r>
            <a:r>
              <a:rPr kumimoji="0" lang="pt-PT" altLang="pt-PT" sz="1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datagramas</a:t>
            </a:r>
            <a:r>
              <a:rPr kumimoji="0" lang="pt-PT" altLang="pt-PT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UDP é colocado a seguir ao cabeçalho </a:t>
            </a:r>
            <a:r>
              <a:rPr kumimoji="0" lang="pt-PT" altLang="pt-PT" sz="1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IP"/>
              </a:rPr>
              <a:t>IP</a:t>
            </a:r>
            <a:r>
              <a:rPr kumimoji="0" lang="pt-PT" altLang="pt-PT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pt-PT" altLang="pt-P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campos em laranja são opcionais. A porta de origem geralmente especifica a porta desejada de resposta, mas pode ser omitida. Isso tipicamente ocorre em comunicações </a:t>
            </a:r>
            <a:r>
              <a:rPr kumimoji="0" lang="pt-PT" altLang="pt-PT" sz="14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Broadcast"/>
              </a:rPr>
              <a:t>broadcast</a:t>
            </a:r>
            <a:r>
              <a:rPr kumimoji="0" lang="pt-PT" altLang="pt-PT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ou mensagens de pânico, que notificam sobre a queda de um equipamento.</a:t>
            </a:r>
            <a:endParaRPr kumimoji="0" lang="pt-PT" altLang="pt-P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9620" y="1"/>
            <a:ext cx="10515600" cy="777240"/>
          </a:xfrm>
        </p:spPr>
        <p:txBody>
          <a:bodyPr/>
          <a:lstStyle/>
          <a:p>
            <a:r>
              <a:rPr lang="pt-PT" dirty="0" smtClean="0"/>
              <a:t>TCP </a:t>
            </a:r>
            <a:r>
              <a:rPr lang="pt-PT" dirty="0" err="1" smtClean="0"/>
              <a:t>vs</a:t>
            </a:r>
            <a:r>
              <a:rPr lang="pt-PT" dirty="0" smtClean="0"/>
              <a:t> UDP</a:t>
            </a:r>
            <a:endParaRPr lang="pt-PT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997856"/>
              </p:ext>
            </p:extLst>
          </p:nvPr>
        </p:nvGraphicFramePr>
        <p:xfrm>
          <a:off x="297180" y="668036"/>
          <a:ext cx="11704320" cy="6070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160"/>
                <a:gridCol w="5852160"/>
              </a:tblGrid>
              <a:tr h="383802"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TCP</a:t>
                      </a:r>
                      <a:endParaRPr lang="pt-PT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UDP</a:t>
                      </a:r>
                      <a:endParaRPr lang="pt-PT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62640">
                <a:tc>
                  <a:txBody>
                    <a:bodyPr/>
                    <a:lstStyle/>
                    <a:p>
                      <a:r>
                        <a:rPr lang="pt-PT" sz="1600" noProof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Confiável</a:t>
                      </a:r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- fiável </a:t>
                      </a:r>
                      <a:endParaRPr lang="pt-PT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Não Confiável  - Não fiável </a:t>
                      </a:r>
                    </a:p>
                  </a:txBody>
                  <a:tcPr anchor="ctr"/>
                </a:tc>
              </a:tr>
              <a:tr h="560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Orientada à</a:t>
                      </a:r>
                      <a:r>
                        <a:rPr lang="pt-PT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conexão </a:t>
                      </a:r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(Normalmente usado em transmissões</a:t>
                      </a:r>
                      <a:r>
                        <a:rPr lang="pt-PT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pt-PT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Full</a:t>
                      </a:r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-Duplex)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Sem conexão  (Normalmente usado em transmissões</a:t>
                      </a:r>
                      <a:r>
                        <a:rPr lang="pt-PT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pt-PT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Broadcast</a:t>
                      </a:r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pt-PT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</a:tr>
              <a:tr h="797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Normalmente utilizado para comunicações de texto ou outras em que seja necessário garantir a fiabilidade dos dados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Normalmente utilizado para comunicações de vídeo</a:t>
                      </a:r>
                      <a:endParaRPr lang="pt-PT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</a:tr>
              <a:tr h="560941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Verificação e deteção de falhas</a:t>
                      </a:r>
                      <a:r>
                        <a:rPr lang="pt-PT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ou erros nos segmentos</a:t>
                      </a:r>
                      <a:endParaRPr lang="pt-PT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Não há verificação de falhas ou erros</a:t>
                      </a:r>
                      <a:endParaRPr lang="pt-PT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</a:tr>
              <a:tr h="647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i="1" u="sng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Controlo de fluxo</a:t>
                      </a:r>
                      <a:r>
                        <a:rPr lang="pt-PT" sz="1600" b="1" i="1" u="none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- </a:t>
                      </a:r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Segmentos</a:t>
                      </a:r>
                      <a:r>
                        <a:rPr lang="pt-PT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ACK (</a:t>
                      </a:r>
                      <a:r>
                        <a:rPr lang="pt-PT" sz="16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acknowledgement</a:t>
                      </a:r>
                      <a:r>
                        <a:rPr lang="pt-PT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pt-PT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Não há confirmação da receção dos</a:t>
                      </a:r>
                      <a:r>
                        <a:rPr lang="pt-PT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segmentos</a:t>
                      </a:r>
                      <a:endParaRPr lang="pt-PT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</a:tr>
              <a:tr h="625927">
                <a:tc>
                  <a:txBody>
                    <a:bodyPr/>
                    <a:lstStyle/>
                    <a:p>
                      <a:r>
                        <a:rPr lang="pt-PT" sz="1600" b="1" i="1" u="sng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Entrega ordenada </a:t>
                      </a:r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Ordenação dos segmentos aquando a receção</a:t>
                      </a:r>
                      <a:endParaRPr lang="pt-PT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Não há ordenação dos segmentos</a:t>
                      </a:r>
                      <a:endParaRPr lang="pt-PT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</a:tr>
              <a:tr h="625927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Pacotes de dados maiores por</a:t>
                      </a:r>
                      <a:r>
                        <a:rPr lang="pt-PT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causa dos tamanho dos cabeçalhos dos pacotes</a:t>
                      </a:r>
                      <a:endParaRPr lang="pt-PT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Os pacotes são mais pequenos porque os cabeçalhos são menos exigentes</a:t>
                      </a:r>
                      <a:endParaRPr lang="pt-PT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</a:tr>
              <a:tr h="1430690">
                <a:tc gridSpan="2">
                  <a:txBody>
                    <a:bodyPr/>
                    <a:lstStyle/>
                    <a:p>
                      <a:pPr algn="just"/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 comunicação é</a:t>
                      </a:r>
                      <a:r>
                        <a:rPr lang="pt-PT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mais lenta comparativamente com o UDP</a:t>
                      </a:r>
                    </a:p>
                    <a:p>
                      <a:pPr algn="just"/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 diferença básica entre o UDP e o TCP é o fato de </a:t>
                      </a:r>
                      <a:r>
                        <a:rPr lang="pt-PT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</a:t>
                      </a:r>
                      <a:r>
                        <a:rPr lang="pt-PT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o TCP ser um protocolo orientado à conexão e, portanto, inclui vários mecanismos para iniciar, manter e encerrar a comunicação, negociar tamanhos de pacotes, detetar e corrigir erros, evitar congestionamento do fluxo e permitir a retransmissão de pacotes corrompidos, independente da qualidade do meio físicos.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5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TCP </a:t>
            </a:r>
            <a:r>
              <a:rPr lang="pt-PT" dirty="0" err="1" smtClean="0"/>
              <a:t>vs</a:t>
            </a:r>
            <a:r>
              <a:rPr lang="pt-PT" dirty="0" smtClean="0"/>
              <a:t> UDP  mensagem de texto </a:t>
            </a:r>
            <a:endParaRPr lang="pt-PT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850403"/>
              </p:ext>
            </p:extLst>
          </p:nvPr>
        </p:nvGraphicFramePr>
        <p:xfrm>
          <a:off x="666750" y="4294503"/>
          <a:ext cx="10515600" cy="139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239222">
                <a:tc>
                  <a:txBody>
                    <a:bodyPr/>
                    <a:lstStyle/>
                    <a:p>
                      <a:r>
                        <a:rPr lang="pt-PT" dirty="0" smtClean="0"/>
                        <a:t>TCP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UDP</a:t>
                      </a:r>
                      <a:endParaRPr lang="pt-PT" dirty="0"/>
                    </a:p>
                  </a:txBody>
                  <a:tcPr/>
                </a:tc>
              </a:tr>
              <a:tr h="1032685">
                <a:tc>
                  <a:txBody>
                    <a:bodyPr/>
                    <a:lstStyle/>
                    <a:p>
                      <a:r>
                        <a:rPr lang="pt-PT" dirty="0" smtClean="0"/>
                        <a:t>Olá, como está o tempo por aí. Abraço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como está o tempo Olá, por aí. Abraço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65860" y="1828800"/>
            <a:ext cx="512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Mensagem “ Olá, como está o tempo por aí. Abraço”</a:t>
            </a:r>
            <a:endParaRPr lang="pt-PT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86758"/>
              </p:ext>
            </p:extLst>
          </p:nvPr>
        </p:nvGraphicFramePr>
        <p:xfrm>
          <a:off x="1700530" y="253703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Segmento 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Header</a:t>
                      </a:r>
                      <a:r>
                        <a:rPr lang="pt-PT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Olá,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footer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Segmento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Header</a:t>
                      </a:r>
                      <a:r>
                        <a:rPr lang="pt-PT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como está o tempo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footer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Segmento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Header</a:t>
                      </a:r>
                      <a:r>
                        <a:rPr lang="pt-PT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por aí. Abraço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footer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0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332" y="-8717"/>
            <a:ext cx="10515600" cy="634858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Referencia </a:t>
            </a:r>
            <a:r>
              <a:rPr lang="pt-PT" dirty="0" err="1" smtClean="0"/>
              <a:t>webográficas</a:t>
            </a:r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9200946" y="2866845"/>
            <a:ext cx="2275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hlinkClick r:id="rId2"/>
              </a:rPr>
              <a:t>https://</a:t>
            </a:r>
            <a:r>
              <a:rPr lang="pt-PT" dirty="0" smtClean="0">
                <a:hlinkClick r:id="rId2"/>
              </a:rPr>
              <a:t>www.youtube.com/watch?v=uRvjPlbJ_98</a:t>
            </a:r>
            <a:endParaRPr lang="pt-PT" dirty="0"/>
          </a:p>
          <a:p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661" t="17249" r="41431" b="38824"/>
          <a:stretch/>
        </p:blipFill>
        <p:spPr>
          <a:xfrm>
            <a:off x="5787132" y="1766955"/>
            <a:ext cx="1541320" cy="92479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62609" y="1986259"/>
            <a:ext cx="4850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4"/>
              </a:rPr>
              <a:t>https://www.youtube.com/watch?v=Vdc8TCESIg8</a:t>
            </a:r>
            <a:endParaRPr lang="pt-P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2778" t="16385" r="41425" b="38365"/>
          <a:stretch/>
        </p:blipFill>
        <p:spPr>
          <a:xfrm>
            <a:off x="5787133" y="2906829"/>
            <a:ext cx="1541320" cy="93747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62609" y="3006232"/>
            <a:ext cx="5039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6"/>
              </a:rPr>
              <a:t>https://www.youtube.com/watch?v=7sW8CXVx7IU</a:t>
            </a:r>
            <a:r>
              <a:rPr lang="pt-PT" dirty="0"/>
              <a:t>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/>
          <a:srcRect l="-226" t="9307" r="2411" b="6464"/>
          <a:stretch/>
        </p:blipFill>
        <p:spPr>
          <a:xfrm>
            <a:off x="6557792" y="3927530"/>
            <a:ext cx="1541320" cy="995436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62609" y="4202985"/>
            <a:ext cx="580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8"/>
              </a:rPr>
              <a:t>http://pt.wikipedia.org/wiki/Transmission_Control_Protocol</a:t>
            </a:r>
            <a:endParaRPr lang="pt-PT" dirty="0"/>
          </a:p>
        </p:txBody>
      </p:sp>
      <p:sp>
        <p:nvSpPr>
          <p:cNvPr id="13" name="Retângulo 12"/>
          <p:cNvSpPr/>
          <p:nvPr/>
        </p:nvSpPr>
        <p:spPr>
          <a:xfrm>
            <a:off x="662609" y="857850"/>
            <a:ext cx="4248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9"/>
              </a:rPr>
              <a:t>https://www.wireshark.org/download.html</a:t>
            </a:r>
            <a:endParaRPr lang="pt-PT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10"/>
          <a:srcRect l="1958" t="10872" r="53467" b="70719"/>
          <a:stretch/>
        </p:blipFill>
        <p:spPr>
          <a:xfrm>
            <a:off x="5787132" y="694534"/>
            <a:ext cx="2994991" cy="92765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11"/>
          <a:srcRect l="3176" t="17131" r="41135" b="38766"/>
          <a:stretch/>
        </p:blipFill>
        <p:spPr>
          <a:xfrm>
            <a:off x="7411461" y="2906829"/>
            <a:ext cx="1646621" cy="97802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62609" y="5235419"/>
            <a:ext cx="8719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hlinkClick r:id="rId12"/>
              </a:rPr>
              <a:t>http://www.lovemytool.com/blog/2010/09/practical-tcp-series-connection-teardown-expected-and-unexpected-by-chris-greer.html</a:t>
            </a:r>
            <a:endParaRPr lang="pt-PT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3"/>
          <a:srcRect l="9517" t="10250" r="28623" b="26088"/>
          <a:stretch/>
        </p:blipFill>
        <p:spPr>
          <a:xfrm>
            <a:off x="8700052" y="4143350"/>
            <a:ext cx="3485321" cy="269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494</Words>
  <Application>Microsoft Office PowerPoint</Application>
  <PresentationFormat>Widescreen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Consolas</vt:lpstr>
      <vt:lpstr>DejaVu Sans</vt:lpstr>
      <vt:lpstr>Verdana</vt:lpstr>
      <vt:lpstr>Tema do Office</vt:lpstr>
      <vt:lpstr>TCP</vt:lpstr>
      <vt:lpstr>Conexão TCP (Como é estabelecida) TCP controlo da transmissão</vt:lpstr>
      <vt:lpstr>Comunicação  - Olá, então com está o tempo; - Está sol. </vt:lpstr>
      <vt:lpstr>Características do TCP</vt:lpstr>
      <vt:lpstr>UDP</vt:lpstr>
      <vt:lpstr>Características da comunicação UDP</vt:lpstr>
      <vt:lpstr>TCP vs UDP</vt:lpstr>
      <vt:lpstr>TCP vs UDP  mensagem de texto </vt:lpstr>
      <vt:lpstr>Referencia webográficas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</dc:title>
  <dc:creator>user</dc:creator>
  <cp:lastModifiedBy>user</cp:lastModifiedBy>
  <cp:revision>64</cp:revision>
  <dcterms:created xsi:type="dcterms:W3CDTF">2015-02-02T14:28:43Z</dcterms:created>
  <dcterms:modified xsi:type="dcterms:W3CDTF">2015-02-04T13:52:56Z</dcterms:modified>
</cp:coreProperties>
</file>